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66" r:id="rId2"/>
    <p:sldId id="278" r:id="rId3"/>
    <p:sldId id="279" r:id="rId4"/>
    <p:sldId id="281" r:id="rId5"/>
    <p:sldId id="280" r:id="rId6"/>
    <p:sldId id="284" r:id="rId7"/>
    <p:sldId id="282" r:id="rId8"/>
    <p:sldId id="285" r:id="rId9"/>
    <p:sldId id="286" r:id="rId10"/>
    <p:sldId id="283" r:id="rId11"/>
    <p:sldId id="287" r:id="rId12"/>
    <p:sldId id="288" r:id="rId13"/>
    <p:sldId id="289" r:id="rId14"/>
    <p:sldId id="290" r:id="rId15"/>
    <p:sldId id="291" r:id="rId16"/>
    <p:sldId id="292" r:id="rId17"/>
    <p:sldId id="293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zov Boris" initials="SB" lastIdx="1" clrIdx="0">
    <p:extLst>
      <p:ext uri="{19B8F6BF-5375-455C-9EA6-DF929625EA0E}">
        <p15:presenceInfo xmlns:p15="http://schemas.microsoft.com/office/powerpoint/2012/main" userId="e204f00f4b5916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12F"/>
    <a:srgbClr val="F6E9D5"/>
    <a:srgbClr val="FEF5E7"/>
    <a:srgbClr val="E6E6E6"/>
    <a:srgbClr val="22614C"/>
    <a:srgbClr val="D2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ульназ Юнусова" userId="d89c464843823d03" providerId="LiveId" clId="{BCC4B4F6-8291-4F4E-9292-32BFFB20F9E3}"/>
    <pc:docChg chg="undo custSel modSld">
      <pc:chgData name="Гульназ Юнусова" userId="d89c464843823d03" providerId="LiveId" clId="{BCC4B4F6-8291-4F4E-9292-32BFFB20F9E3}" dt="2024-06-16T21:57:23.439" v="23" actId="208"/>
      <pc:docMkLst>
        <pc:docMk/>
      </pc:docMkLst>
      <pc:sldChg chg="addSp delSp modSp mod">
        <pc:chgData name="Гульназ Юнусова" userId="d89c464843823d03" providerId="LiveId" clId="{BCC4B4F6-8291-4F4E-9292-32BFFB20F9E3}" dt="2024-06-16T21:57:23.439" v="23" actId="208"/>
        <pc:sldMkLst>
          <pc:docMk/>
          <pc:sldMk cId="4230830636" sldId="282"/>
        </pc:sldMkLst>
        <pc:spChg chg="mod">
          <ac:chgData name="Гульназ Юнусова" userId="d89c464843823d03" providerId="LiveId" clId="{BCC4B4F6-8291-4F4E-9292-32BFFB20F9E3}" dt="2024-06-16T21:53:50.480" v="1" actId="27636"/>
          <ac:spMkLst>
            <pc:docMk/>
            <pc:sldMk cId="4230830636" sldId="282"/>
            <ac:spMk id="2" creationId="{AC615E42-EFBA-4F3E-9D04-594DB1CFCB1D}"/>
          </ac:spMkLst>
        </pc:spChg>
        <pc:spChg chg="mod">
          <ac:chgData name="Гульназ Юнусова" userId="d89c464843823d03" providerId="LiveId" clId="{BCC4B4F6-8291-4F4E-9292-32BFFB20F9E3}" dt="2024-06-16T21:53:50.496" v="2" actId="27636"/>
          <ac:spMkLst>
            <pc:docMk/>
            <pc:sldMk cId="4230830636" sldId="282"/>
            <ac:spMk id="7" creationId="{BAB2A264-0371-47D1-AA4B-598B005A20E6}"/>
          </ac:spMkLst>
        </pc:spChg>
        <pc:picChg chg="del">
          <ac:chgData name="Гульназ Юнусова" userId="d89c464843823d03" providerId="LiveId" clId="{BCC4B4F6-8291-4F4E-9292-32BFFB20F9E3}" dt="2024-06-16T21:54:18.071" v="8" actId="478"/>
          <ac:picMkLst>
            <pc:docMk/>
            <pc:sldMk cId="4230830636" sldId="282"/>
            <ac:picMk id="6" creationId="{015FA7B4-892A-46C9-8577-DD88DB7A0DD5}"/>
          </ac:picMkLst>
        </pc:picChg>
        <pc:picChg chg="add del mod">
          <ac:chgData name="Гульназ Юнусова" userId="d89c464843823d03" providerId="LiveId" clId="{BCC4B4F6-8291-4F4E-9292-32BFFB20F9E3}" dt="2024-06-16T21:56:55.173" v="19" actId="478"/>
          <ac:picMkLst>
            <pc:docMk/>
            <pc:sldMk cId="4230830636" sldId="282"/>
            <ac:picMk id="8" creationId="{FD39AF8C-3DE6-4D14-BE43-5508708D1BBD}"/>
          </ac:picMkLst>
        </pc:picChg>
        <pc:picChg chg="add mod">
          <ac:chgData name="Гульназ Юнусова" userId="d89c464843823d03" providerId="LiveId" clId="{BCC4B4F6-8291-4F4E-9292-32BFFB20F9E3}" dt="2024-06-16T21:57:23.439" v="23" actId="208"/>
          <ac:picMkLst>
            <pc:docMk/>
            <pc:sldMk cId="4230830636" sldId="282"/>
            <ac:picMk id="9" creationId="{5F4A3811-1F26-4679-82D5-18B324F961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60CBF-B3AB-4473-8C71-93400DC1258E}" type="datetimeFigureOut">
              <a:rPr lang="ru-RU" smtClean="0"/>
              <a:pPr/>
              <a:t>17.06.2024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4301C-511B-4D38-B95F-3C4C5ED700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544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69CB-465F-4C76-A2E4-56AC9D2080D4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3FED-DB75-416E-868B-1768FCEE9D23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89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5612-07FC-43A1-BB5F-FFC0400FEB78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69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0AD0B-49DD-4319-B10C-0416E4B55D44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72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80B5-C440-46B0-B0F9-B43A3BB00E87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06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C77C-8A15-48E5-810C-B87B7547C8B2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77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DB52-F42E-441C-8B89-40C5A3B160D0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03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F688-6DB2-4A1E-B891-D00BCDEEF2D8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25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1A3-81EF-49CC-AC0D-E1321C01AAB0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76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5537-9CE7-4FB3-B277-DCD5D6136E3B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45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45E5-59E1-48FC-9CAE-26FA05B10DFF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15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8AC4A-B2F8-42D0-9AB8-4F685442C12F}" type="datetime1">
              <a:rPr lang="ru-RU" smtClean="0"/>
              <a:pPr/>
              <a:t>17.06.2024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6FAAB-B102-4B15-B73E-E5ED2A504B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7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6042"/>
            <a:ext cx="12192000" cy="6857999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en-US" sz="7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sz="8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Казанский национальный исследовательский технический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sz="8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 им. А. Н. </a:t>
            </a:r>
            <a:r>
              <a:rPr lang="ru-RU" sz="8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Туполева-КАИ</a:t>
            </a:r>
            <a:endParaRPr lang="ru-RU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sz="8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компьютерных технологий и защиты информации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sz="8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СПО</a:t>
            </a:r>
            <a:r>
              <a:rPr lang="en-GB" sz="8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ИКТЗ</a:t>
            </a:r>
            <a:r>
              <a:rPr lang="ru-RU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8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(Колледж </a:t>
            </a:r>
            <a:r>
              <a:rPr lang="ru-RU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8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нформационных технологий)</a:t>
            </a:r>
          </a:p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endParaRPr lang="ru-RU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ru-RU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дипломной работы: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</a:t>
            </a:r>
            <a:r>
              <a:rPr lang="ru-RU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веб-сайта</a:t>
            </a:r>
            <a:r>
              <a:rPr lang="ru-RU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изучения татарского языка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детей дошкольного возраста» </a:t>
            </a:r>
          </a:p>
          <a:p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Выполнила: студентка 4437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Юнусова Г.И.</a:t>
            </a:r>
            <a:endParaRPr lang="ru-RU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Р</a:t>
            </a:r>
            <a:r>
              <a:rPr lang="ru-RU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уководитель: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преподаватель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ru-RU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Чернова М.А.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</a:p>
          <a:p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Казань 2024</a:t>
            </a:r>
          </a:p>
          <a:p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807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12" y="319088"/>
            <a:ext cx="10768988" cy="956899"/>
          </a:xfrm>
        </p:spPr>
        <p:txBody>
          <a:bodyPr>
            <a:noAutofit/>
          </a:bodyPr>
          <a:lstStyle/>
          <a:p>
            <a:r>
              <a:rPr lang="ru-RU" sz="3800" dirty="0">
                <a:solidFill>
                  <a:srgbClr val="38512F"/>
                </a:solidFill>
                <a:latin typeface="Manrope"/>
              </a:rPr>
              <a:t>Список материалов для дополнительного изучения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BE6207-F722-4D5D-B983-7323B23EE7E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183137"/>
            <a:ext cx="10571216" cy="5266063"/>
          </a:xfrm>
          <a:prstGeom prst="rect">
            <a:avLst/>
          </a:prstGeom>
          <a:ln>
            <a:solidFill>
              <a:srgbClr val="38512F"/>
            </a:solidFill>
          </a:ln>
        </p:spPr>
      </p:pic>
    </p:spTree>
    <p:extLst>
      <p:ext uri="{BB962C8B-B14F-4D97-AF65-F5344CB8AC3E}">
        <p14:creationId xmlns:p14="http://schemas.microsoft.com/office/powerpoint/2010/main" val="199727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12" y="319088"/>
            <a:ext cx="5161080" cy="956899"/>
          </a:xfrm>
        </p:spPr>
        <p:txBody>
          <a:bodyPr>
            <a:noAutofit/>
          </a:bodyPr>
          <a:lstStyle/>
          <a:p>
            <a:r>
              <a:rPr lang="ru-RU" sz="3800" dirty="0">
                <a:solidFill>
                  <a:srgbClr val="38512F"/>
                </a:solidFill>
                <a:latin typeface="Manrope"/>
              </a:rPr>
              <a:t>Список мероприятий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D7345D-9DD9-4E4E-9130-C65BE7C03A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492" y="1595075"/>
            <a:ext cx="4795720" cy="4666176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EBF246-AEAD-4714-92BA-0D7F8BCCCF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8790" y="1860546"/>
            <a:ext cx="4721937" cy="3478402"/>
          </a:xfrm>
          <a:prstGeom prst="rect">
            <a:avLst/>
          </a:prstGeom>
          <a:ln>
            <a:solidFill>
              <a:srgbClr val="38512F"/>
            </a:solidFill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EB742D2-1A1E-4F35-9847-F96B300A551D}"/>
              </a:ext>
            </a:extLst>
          </p:cNvPr>
          <p:cNvSpPr txBox="1">
            <a:spLocks/>
          </p:cNvSpPr>
          <p:nvPr/>
        </p:nvSpPr>
        <p:spPr>
          <a:xfrm>
            <a:off x="677494" y="1190303"/>
            <a:ext cx="2409200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Список мероприятий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461965D-98C2-475C-8060-4A6E33240DAE}"/>
              </a:ext>
            </a:extLst>
          </p:cNvPr>
          <p:cNvSpPr txBox="1">
            <a:spLocks/>
          </p:cNvSpPr>
          <p:nvPr/>
        </p:nvSpPr>
        <p:spPr>
          <a:xfrm>
            <a:off x="6546261" y="1468064"/>
            <a:ext cx="4128678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Подробная информация о мероприятии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2A8D0AC-733E-4214-9050-845FB19412B9}"/>
              </a:ext>
            </a:extLst>
          </p:cNvPr>
          <p:cNvGrpSpPr/>
          <p:nvPr/>
        </p:nvGrpSpPr>
        <p:grpSpPr>
          <a:xfrm>
            <a:off x="2514739" y="1374877"/>
            <a:ext cx="708986" cy="277762"/>
            <a:chOff x="2317634" y="1616236"/>
            <a:chExt cx="1230429" cy="325278"/>
          </a:xfrm>
        </p:grpSpPr>
        <p:sp>
          <p:nvSpPr>
            <p:cNvPr id="11" name="Дуга 10">
              <a:extLst>
                <a:ext uri="{FF2B5EF4-FFF2-40B4-BE49-F238E27FC236}">
                  <a16:creationId xmlns:a16="http://schemas.microsoft.com/office/drawing/2014/main" id="{4ACE85A0-2977-45AE-BC06-CD64D73298D6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2" name="Соединитель: изогнутый 11">
              <a:extLst>
                <a:ext uri="{FF2B5EF4-FFF2-40B4-BE49-F238E27FC236}">
                  <a16:creationId xmlns:a16="http://schemas.microsoft.com/office/drawing/2014/main" id="{12547EB2-7151-497E-8863-C3C4D1EA0B9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264781-BCE0-4CD3-B155-085247B72248}"/>
              </a:ext>
            </a:extLst>
          </p:cNvPr>
          <p:cNvGrpSpPr/>
          <p:nvPr/>
        </p:nvGrpSpPr>
        <p:grpSpPr>
          <a:xfrm>
            <a:off x="10279650" y="1652638"/>
            <a:ext cx="708986" cy="256977"/>
            <a:chOff x="2317634" y="1616236"/>
            <a:chExt cx="1230429" cy="325278"/>
          </a:xfrm>
        </p:grpSpPr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1864768B-9FB5-4C81-864B-04AA021C2DF4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Соединитель: изогнутый 14">
              <a:extLst>
                <a:ext uri="{FF2B5EF4-FFF2-40B4-BE49-F238E27FC236}">
                  <a16:creationId xmlns:a16="http://schemas.microsoft.com/office/drawing/2014/main" id="{3833A2BC-C5A8-4121-B225-92F1A675AD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56C3308-6537-48DC-8D91-ACED68B0E1CD}"/>
              </a:ext>
            </a:extLst>
          </p:cNvPr>
          <p:cNvCxnSpPr>
            <a:cxnSpLocks/>
          </p:cNvCxnSpPr>
          <p:nvPr/>
        </p:nvCxnSpPr>
        <p:spPr>
          <a:xfrm>
            <a:off x="5591172" y="3286644"/>
            <a:ext cx="1009656" cy="0"/>
          </a:xfrm>
          <a:prstGeom prst="straightConnector1">
            <a:avLst/>
          </a:prstGeom>
          <a:ln w="12700"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1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12" y="319088"/>
            <a:ext cx="6223826" cy="956899"/>
          </a:xfrm>
        </p:spPr>
        <p:txBody>
          <a:bodyPr>
            <a:noAutofit/>
          </a:bodyPr>
          <a:lstStyle/>
          <a:p>
            <a:r>
              <a:rPr lang="ru-RU" sz="3800" dirty="0">
                <a:solidFill>
                  <a:srgbClr val="38512F"/>
                </a:solidFill>
                <a:latin typeface="Manrope"/>
              </a:rPr>
              <a:t>Страница администратора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12</a:t>
            </a:fld>
            <a:endParaRPr lang="ru-RU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56C3308-6537-48DC-8D91-ACED68B0E1CD}"/>
              </a:ext>
            </a:extLst>
          </p:cNvPr>
          <p:cNvCxnSpPr>
            <a:cxnSpLocks/>
          </p:cNvCxnSpPr>
          <p:nvPr/>
        </p:nvCxnSpPr>
        <p:spPr>
          <a:xfrm>
            <a:off x="5591172" y="3286644"/>
            <a:ext cx="1009656" cy="0"/>
          </a:xfrm>
          <a:prstGeom prst="straightConnector1">
            <a:avLst/>
          </a:prstGeom>
          <a:ln w="12700"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A415B9-05C6-4361-BE0B-CEAE8B88A3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3657" y="1275987"/>
            <a:ext cx="10264686" cy="4890789"/>
          </a:xfrm>
          <a:prstGeom prst="rect">
            <a:avLst/>
          </a:prstGeom>
          <a:ln>
            <a:solidFill>
              <a:srgbClr val="38512F"/>
            </a:solidFill>
          </a:ln>
        </p:spPr>
      </p:pic>
    </p:spTree>
    <p:extLst>
      <p:ext uri="{BB962C8B-B14F-4D97-AF65-F5344CB8AC3E}">
        <p14:creationId xmlns:p14="http://schemas.microsoft.com/office/powerpoint/2010/main" val="231640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12" y="319088"/>
            <a:ext cx="5939674" cy="956899"/>
          </a:xfrm>
        </p:spPr>
        <p:txBody>
          <a:bodyPr>
            <a:noAutofit/>
          </a:bodyPr>
          <a:lstStyle/>
          <a:p>
            <a:r>
              <a:rPr lang="ru-RU" sz="3800" dirty="0">
                <a:solidFill>
                  <a:srgbClr val="38512F"/>
                </a:solidFill>
                <a:latin typeface="Manrope"/>
              </a:rPr>
              <a:t>Окна для работы с уроками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13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D40F846-CB28-4D1B-AE94-37C0E1C9185C}"/>
              </a:ext>
            </a:extLst>
          </p:cNvPr>
          <p:cNvGrpSpPr/>
          <p:nvPr/>
        </p:nvGrpSpPr>
        <p:grpSpPr>
          <a:xfrm>
            <a:off x="656933" y="1235611"/>
            <a:ext cx="2633017" cy="459976"/>
            <a:chOff x="656933" y="1235611"/>
            <a:chExt cx="2633017" cy="459976"/>
          </a:xfrm>
        </p:grpSpPr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FEB742D2-1A1E-4F35-9847-F96B300A551D}"/>
                </a:ext>
              </a:extLst>
            </p:cNvPr>
            <p:cNvSpPr txBox="1">
              <a:spLocks/>
            </p:cNvSpPr>
            <p:nvPr/>
          </p:nvSpPr>
          <p:spPr>
            <a:xfrm>
              <a:off x="656933" y="1235611"/>
              <a:ext cx="2409200" cy="3691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Manrope"/>
                </a:rPr>
                <a:t>Добавление возраста</a:t>
              </a:r>
            </a:p>
          </p:txBody>
        </p: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2A8D0AC-733E-4214-9050-845FB19412B9}"/>
                </a:ext>
              </a:extLst>
            </p:cNvPr>
            <p:cNvGrpSpPr/>
            <p:nvPr/>
          </p:nvGrpSpPr>
          <p:grpSpPr>
            <a:xfrm>
              <a:off x="2580964" y="1417825"/>
              <a:ext cx="708986" cy="277762"/>
              <a:chOff x="2317634" y="1616236"/>
              <a:chExt cx="1230429" cy="325278"/>
            </a:xfrm>
          </p:grpSpPr>
          <p:sp>
            <p:nvSpPr>
              <p:cNvPr id="11" name="Дуга 10">
                <a:extLst>
                  <a:ext uri="{FF2B5EF4-FFF2-40B4-BE49-F238E27FC236}">
                    <a16:creationId xmlns:a16="http://schemas.microsoft.com/office/drawing/2014/main" id="{4ACE85A0-2977-45AE-BC06-CD64D73298D6}"/>
                  </a:ext>
                </a:extLst>
              </p:cNvPr>
              <p:cNvSpPr/>
              <p:nvPr/>
            </p:nvSpPr>
            <p:spPr>
              <a:xfrm>
                <a:off x="2317634" y="1616236"/>
                <a:ext cx="1217833" cy="325278"/>
              </a:xfrm>
              <a:prstGeom prst="arc">
                <a:avLst>
                  <a:gd name="adj1" fmla="val 15972062"/>
                  <a:gd name="adj2" fmla="val 0"/>
                </a:avLst>
              </a:prstGeom>
              <a:ln w="12700">
                <a:solidFill>
                  <a:srgbClr val="3851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12" name="Соединитель: изогнутый 11">
                <a:extLst>
                  <a:ext uri="{FF2B5EF4-FFF2-40B4-BE49-F238E27FC236}">
                    <a16:creationId xmlns:a16="http://schemas.microsoft.com/office/drawing/2014/main" id="{12547EB2-7151-497E-8863-C3C4D1EA0B9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510658" y="1801966"/>
                <a:ext cx="62214" cy="12596"/>
              </a:xfrm>
              <a:prstGeom prst="curvedConnector3">
                <a:avLst/>
              </a:prstGeom>
              <a:ln>
                <a:solidFill>
                  <a:srgbClr val="38512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264781-BCE0-4CD3-B155-085247B72248}"/>
              </a:ext>
            </a:extLst>
          </p:cNvPr>
          <p:cNvGrpSpPr/>
          <p:nvPr/>
        </p:nvGrpSpPr>
        <p:grpSpPr>
          <a:xfrm>
            <a:off x="10279324" y="1448924"/>
            <a:ext cx="708986" cy="256977"/>
            <a:chOff x="2317634" y="1616236"/>
            <a:chExt cx="1230429" cy="325278"/>
          </a:xfrm>
        </p:grpSpPr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1864768B-9FB5-4C81-864B-04AA021C2DF4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Соединитель: изогнутый 14">
              <a:extLst>
                <a:ext uri="{FF2B5EF4-FFF2-40B4-BE49-F238E27FC236}">
                  <a16:creationId xmlns:a16="http://schemas.microsoft.com/office/drawing/2014/main" id="{3833A2BC-C5A8-4121-B225-92F1A675AD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E1B3FE-6B2C-432E-90A9-E6B26097E6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935" y="1652638"/>
            <a:ext cx="3529393" cy="959361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097A94-4A7E-45F4-9273-BFED70F908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933" y="3152395"/>
            <a:ext cx="3529393" cy="990861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612F4BB-2C92-4D10-945F-8EF5568CFF4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934" y="4678081"/>
            <a:ext cx="3529393" cy="1636885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D16E0DA-7D00-46F7-85A1-1512D3598CC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88237" y="1652638"/>
            <a:ext cx="3444445" cy="2357648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2FF03F7-614B-4F56-82A8-3E00D58B70D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5014" y="4684854"/>
            <a:ext cx="4128678" cy="1247095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563F272-3368-43CF-863B-71253B86F53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68033" y="1653124"/>
            <a:ext cx="3689266" cy="2357162"/>
          </a:xfrm>
          <a:prstGeom prst="rect">
            <a:avLst/>
          </a:prstGeom>
          <a:ln>
            <a:solidFill>
              <a:srgbClr val="38512F"/>
            </a:solidFill>
          </a:ln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9F0F1A8E-0DA3-492B-931F-DE43DF791F7C}"/>
              </a:ext>
            </a:extLst>
          </p:cNvPr>
          <p:cNvGrpSpPr/>
          <p:nvPr/>
        </p:nvGrpSpPr>
        <p:grpSpPr>
          <a:xfrm>
            <a:off x="656931" y="2789242"/>
            <a:ext cx="2696519" cy="463144"/>
            <a:chOff x="656933" y="1235996"/>
            <a:chExt cx="2696519" cy="463144"/>
          </a:xfrm>
        </p:grpSpPr>
        <p:sp>
          <p:nvSpPr>
            <p:cNvPr id="26" name="Заголовок 1">
              <a:extLst>
                <a:ext uri="{FF2B5EF4-FFF2-40B4-BE49-F238E27FC236}">
                  <a16:creationId xmlns:a16="http://schemas.microsoft.com/office/drawing/2014/main" id="{58249D67-D8F0-4B33-B102-575C833054D1}"/>
                </a:ext>
              </a:extLst>
            </p:cNvPr>
            <p:cNvSpPr txBox="1">
              <a:spLocks/>
            </p:cNvSpPr>
            <p:nvPr/>
          </p:nvSpPr>
          <p:spPr>
            <a:xfrm>
              <a:off x="656933" y="1235996"/>
              <a:ext cx="2490407" cy="3691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Manrope"/>
                </a:rPr>
                <a:t>Добавление категории</a:t>
              </a:r>
            </a:p>
          </p:txBody>
        </p: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5942409A-6408-4DEC-B770-6162DED3E195}"/>
                </a:ext>
              </a:extLst>
            </p:cNvPr>
            <p:cNvGrpSpPr/>
            <p:nvPr/>
          </p:nvGrpSpPr>
          <p:grpSpPr>
            <a:xfrm>
              <a:off x="2647521" y="1421378"/>
              <a:ext cx="705931" cy="277762"/>
              <a:chOff x="2433142" y="1620397"/>
              <a:chExt cx="1225126" cy="325278"/>
            </a:xfrm>
          </p:grpSpPr>
          <p:sp>
            <p:nvSpPr>
              <p:cNvPr id="28" name="Дуга 27">
                <a:extLst>
                  <a:ext uri="{FF2B5EF4-FFF2-40B4-BE49-F238E27FC236}">
                    <a16:creationId xmlns:a16="http://schemas.microsoft.com/office/drawing/2014/main" id="{56E95530-C4E0-4F55-8ED7-5EA93B5A2505}"/>
                  </a:ext>
                </a:extLst>
              </p:cNvPr>
              <p:cNvSpPr/>
              <p:nvPr/>
            </p:nvSpPr>
            <p:spPr>
              <a:xfrm>
                <a:off x="2433142" y="1620397"/>
                <a:ext cx="1217833" cy="325278"/>
              </a:xfrm>
              <a:prstGeom prst="arc">
                <a:avLst>
                  <a:gd name="adj1" fmla="val 15972062"/>
                  <a:gd name="adj2" fmla="val 0"/>
                </a:avLst>
              </a:prstGeom>
              <a:ln w="12700">
                <a:solidFill>
                  <a:srgbClr val="3851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29" name="Соединитель: изогнутый 28">
                <a:extLst>
                  <a:ext uri="{FF2B5EF4-FFF2-40B4-BE49-F238E27FC236}">
                    <a16:creationId xmlns:a16="http://schemas.microsoft.com/office/drawing/2014/main" id="{BC6CBD12-9590-4D4C-B395-62C4874C64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620863" y="1801966"/>
                <a:ext cx="62214" cy="12596"/>
              </a:xfrm>
              <a:prstGeom prst="curvedConnector3">
                <a:avLst/>
              </a:prstGeom>
              <a:ln>
                <a:solidFill>
                  <a:srgbClr val="38512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DF52585D-178B-42F8-A7D7-C91F6BCE14D3}"/>
              </a:ext>
            </a:extLst>
          </p:cNvPr>
          <p:cNvGrpSpPr/>
          <p:nvPr/>
        </p:nvGrpSpPr>
        <p:grpSpPr>
          <a:xfrm>
            <a:off x="656934" y="4312485"/>
            <a:ext cx="2282175" cy="458124"/>
            <a:chOff x="656934" y="1235996"/>
            <a:chExt cx="2282175" cy="458124"/>
          </a:xfrm>
        </p:grpSpPr>
        <p:sp>
          <p:nvSpPr>
            <p:cNvPr id="32" name="Заголовок 1">
              <a:extLst>
                <a:ext uri="{FF2B5EF4-FFF2-40B4-BE49-F238E27FC236}">
                  <a16:creationId xmlns:a16="http://schemas.microsoft.com/office/drawing/2014/main" id="{2973A0BD-B19C-4FBE-A351-D49C7E2CBDF8}"/>
                </a:ext>
              </a:extLst>
            </p:cNvPr>
            <p:cNvSpPr txBox="1">
              <a:spLocks/>
            </p:cNvSpPr>
            <p:nvPr/>
          </p:nvSpPr>
          <p:spPr>
            <a:xfrm>
              <a:off x="656934" y="1235996"/>
              <a:ext cx="1990587" cy="3691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Manrope"/>
                </a:rPr>
                <a:t>Добавление урока</a:t>
              </a: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A9EC22A5-59CC-408E-98F7-727FA6570CBE}"/>
                </a:ext>
              </a:extLst>
            </p:cNvPr>
            <p:cNvGrpSpPr/>
            <p:nvPr/>
          </p:nvGrpSpPr>
          <p:grpSpPr>
            <a:xfrm>
              <a:off x="2230102" y="1416358"/>
              <a:ext cx="709007" cy="277762"/>
              <a:chOff x="1708718" y="1614518"/>
              <a:chExt cx="1230460" cy="325278"/>
            </a:xfrm>
          </p:grpSpPr>
          <p:sp>
            <p:nvSpPr>
              <p:cNvPr id="34" name="Дуга 33">
                <a:extLst>
                  <a:ext uri="{FF2B5EF4-FFF2-40B4-BE49-F238E27FC236}">
                    <a16:creationId xmlns:a16="http://schemas.microsoft.com/office/drawing/2014/main" id="{3C8F6C9A-A9EF-42B9-AC3E-2076335EA84E}"/>
                  </a:ext>
                </a:extLst>
              </p:cNvPr>
              <p:cNvSpPr/>
              <p:nvPr/>
            </p:nvSpPr>
            <p:spPr>
              <a:xfrm>
                <a:off x="1708718" y="1614518"/>
                <a:ext cx="1217833" cy="325278"/>
              </a:xfrm>
              <a:prstGeom prst="arc">
                <a:avLst>
                  <a:gd name="adj1" fmla="val 15972062"/>
                  <a:gd name="adj2" fmla="val 0"/>
                </a:avLst>
              </a:prstGeom>
              <a:ln w="12700">
                <a:solidFill>
                  <a:srgbClr val="3851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35" name="Соединитель: изогнутый 34">
                <a:extLst>
                  <a:ext uri="{FF2B5EF4-FFF2-40B4-BE49-F238E27FC236}">
                    <a16:creationId xmlns:a16="http://schemas.microsoft.com/office/drawing/2014/main" id="{2B75A261-2C3E-493E-9402-88D36AEA21B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901773" y="1801966"/>
                <a:ext cx="62214" cy="12596"/>
              </a:xfrm>
              <a:prstGeom prst="curvedConnector3">
                <a:avLst/>
              </a:prstGeom>
              <a:ln>
                <a:solidFill>
                  <a:srgbClr val="38512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A019FD8-3101-45BA-8950-BBA5F8F5B854}"/>
              </a:ext>
            </a:extLst>
          </p:cNvPr>
          <p:cNvSpPr txBox="1">
            <a:spLocks/>
          </p:cNvSpPr>
          <p:nvPr/>
        </p:nvSpPr>
        <p:spPr>
          <a:xfrm>
            <a:off x="4375014" y="1264351"/>
            <a:ext cx="2851200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Редактирование категории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322D3945-E687-4C23-9C5D-8AB314A45275}"/>
              </a:ext>
            </a:extLst>
          </p:cNvPr>
          <p:cNvSpPr txBox="1">
            <a:spLocks/>
          </p:cNvSpPr>
          <p:nvPr/>
        </p:nvSpPr>
        <p:spPr>
          <a:xfrm>
            <a:off x="7968033" y="1264350"/>
            <a:ext cx="2851200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Редактирование возраста</a:t>
            </a:r>
          </a:p>
        </p:txBody>
      </p:sp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A6E09FB0-F99C-48E7-8A1A-9E153F080F96}"/>
              </a:ext>
            </a:extLst>
          </p:cNvPr>
          <p:cNvSpPr txBox="1">
            <a:spLocks/>
          </p:cNvSpPr>
          <p:nvPr/>
        </p:nvSpPr>
        <p:spPr>
          <a:xfrm>
            <a:off x="4320672" y="4344997"/>
            <a:ext cx="1762105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Удаление урока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D3DC844-A7C5-4630-BDCA-E5EA4C1800D0}"/>
              </a:ext>
            </a:extLst>
          </p:cNvPr>
          <p:cNvGrpSpPr/>
          <p:nvPr/>
        </p:nvGrpSpPr>
        <p:grpSpPr>
          <a:xfrm>
            <a:off x="6821656" y="1456254"/>
            <a:ext cx="708986" cy="256977"/>
            <a:chOff x="2317634" y="1616236"/>
            <a:chExt cx="1230429" cy="325278"/>
          </a:xfrm>
        </p:grpSpPr>
        <p:sp>
          <p:nvSpPr>
            <p:cNvPr id="40" name="Дуга 39">
              <a:extLst>
                <a:ext uri="{FF2B5EF4-FFF2-40B4-BE49-F238E27FC236}">
                  <a16:creationId xmlns:a16="http://schemas.microsoft.com/office/drawing/2014/main" id="{13EE505D-0BD5-4FBB-9868-417BD0DFB332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1" name="Соединитель: изогнутый 40">
              <a:extLst>
                <a:ext uri="{FF2B5EF4-FFF2-40B4-BE49-F238E27FC236}">
                  <a16:creationId xmlns:a16="http://schemas.microsoft.com/office/drawing/2014/main" id="{02B978C0-F1F3-403C-B3A3-B0F50F3CE48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E89A9A6-3114-4EBD-802F-F142495CDAA2}"/>
              </a:ext>
            </a:extLst>
          </p:cNvPr>
          <p:cNvGrpSpPr/>
          <p:nvPr/>
        </p:nvGrpSpPr>
        <p:grpSpPr>
          <a:xfrm>
            <a:off x="5657760" y="4499620"/>
            <a:ext cx="708986" cy="256977"/>
            <a:chOff x="2317634" y="1616236"/>
            <a:chExt cx="1230429" cy="325278"/>
          </a:xfrm>
        </p:grpSpPr>
        <p:sp>
          <p:nvSpPr>
            <p:cNvPr id="43" name="Дуга 42">
              <a:extLst>
                <a:ext uri="{FF2B5EF4-FFF2-40B4-BE49-F238E27FC236}">
                  <a16:creationId xmlns:a16="http://schemas.microsoft.com/office/drawing/2014/main" id="{BFA0E010-B0E8-455E-8E9D-D30D9EBA2FD8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4" name="Соединитель: изогнутый 43">
              <a:extLst>
                <a:ext uri="{FF2B5EF4-FFF2-40B4-BE49-F238E27FC236}">
                  <a16:creationId xmlns:a16="http://schemas.microsoft.com/office/drawing/2014/main" id="{ACBE7993-0D54-4E32-9CCB-9E471A98FAF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890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latin typeface="Manrope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12" y="319088"/>
            <a:ext cx="7177854" cy="956899"/>
          </a:xfrm>
        </p:spPr>
        <p:txBody>
          <a:bodyPr>
            <a:noAutofit/>
          </a:bodyPr>
          <a:lstStyle/>
          <a:p>
            <a:r>
              <a:rPr lang="ru-RU" sz="3800" dirty="0">
                <a:solidFill>
                  <a:srgbClr val="38512F"/>
                </a:solidFill>
                <a:latin typeface="Manrope"/>
              </a:rPr>
              <a:t>Окна для работы с материалами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>
                <a:latin typeface="Manrope"/>
              </a:rPr>
              <a:pPr/>
              <a:t>14</a:t>
            </a:fld>
            <a:endParaRPr lang="ru-RU">
              <a:latin typeface="Manrope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EB742D2-1A1E-4F35-9847-F96B300A551D}"/>
              </a:ext>
            </a:extLst>
          </p:cNvPr>
          <p:cNvSpPr txBox="1">
            <a:spLocks/>
          </p:cNvSpPr>
          <p:nvPr/>
        </p:nvSpPr>
        <p:spPr>
          <a:xfrm>
            <a:off x="577554" y="1273523"/>
            <a:ext cx="3512714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Добавление категории материала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264781-BCE0-4CD3-B155-085247B72248}"/>
              </a:ext>
            </a:extLst>
          </p:cNvPr>
          <p:cNvGrpSpPr/>
          <p:nvPr/>
        </p:nvGrpSpPr>
        <p:grpSpPr>
          <a:xfrm>
            <a:off x="10237871" y="1448925"/>
            <a:ext cx="708986" cy="256977"/>
            <a:chOff x="2317634" y="1616236"/>
            <a:chExt cx="1230429" cy="325278"/>
          </a:xfrm>
        </p:grpSpPr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1864768B-9FB5-4C81-864B-04AA021C2DF4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anrope"/>
              </a:endParaRPr>
            </a:p>
          </p:txBody>
        </p:sp>
        <p:cxnSp>
          <p:nvCxnSpPr>
            <p:cNvPr id="15" name="Соединитель: изогнутый 14">
              <a:extLst>
                <a:ext uri="{FF2B5EF4-FFF2-40B4-BE49-F238E27FC236}">
                  <a16:creationId xmlns:a16="http://schemas.microsoft.com/office/drawing/2014/main" id="{3833A2BC-C5A8-4121-B225-92F1A675AD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9F0F1A8E-0DA3-492B-931F-DE43DF791F7C}"/>
              </a:ext>
            </a:extLst>
          </p:cNvPr>
          <p:cNvGrpSpPr/>
          <p:nvPr/>
        </p:nvGrpSpPr>
        <p:grpSpPr>
          <a:xfrm>
            <a:off x="584812" y="2754498"/>
            <a:ext cx="2696519" cy="463144"/>
            <a:chOff x="656933" y="1235996"/>
            <a:chExt cx="2696519" cy="463144"/>
          </a:xfrm>
        </p:grpSpPr>
        <p:sp>
          <p:nvSpPr>
            <p:cNvPr id="26" name="Заголовок 1">
              <a:extLst>
                <a:ext uri="{FF2B5EF4-FFF2-40B4-BE49-F238E27FC236}">
                  <a16:creationId xmlns:a16="http://schemas.microsoft.com/office/drawing/2014/main" id="{58249D67-D8F0-4B33-B102-575C833054D1}"/>
                </a:ext>
              </a:extLst>
            </p:cNvPr>
            <p:cNvSpPr txBox="1">
              <a:spLocks/>
            </p:cNvSpPr>
            <p:nvPr/>
          </p:nvSpPr>
          <p:spPr>
            <a:xfrm>
              <a:off x="656933" y="1235996"/>
              <a:ext cx="2490407" cy="3691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Manrope"/>
                </a:rPr>
                <a:t>Добавление материала</a:t>
              </a:r>
            </a:p>
          </p:txBody>
        </p: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5942409A-6408-4DEC-B770-6162DED3E195}"/>
                </a:ext>
              </a:extLst>
            </p:cNvPr>
            <p:cNvGrpSpPr/>
            <p:nvPr/>
          </p:nvGrpSpPr>
          <p:grpSpPr>
            <a:xfrm>
              <a:off x="2647521" y="1421378"/>
              <a:ext cx="705931" cy="277762"/>
              <a:chOff x="2433142" y="1620397"/>
              <a:chExt cx="1225126" cy="325278"/>
            </a:xfrm>
          </p:grpSpPr>
          <p:sp>
            <p:nvSpPr>
              <p:cNvPr id="28" name="Дуга 27">
                <a:extLst>
                  <a:ext uri="{FF2B5EF4-FFF2-40B4-BE49-F238E27FC236}">
                    <a16:creationId xmlns:a16="http://schemas.microsoft.com/office/drawing/2014/main" id="{56E95530-C4E0-4F55-8ED7-5EA93B5A2505}"/>
                  </a:ext>
                </a:extLst>
              </p:cNvPr>
              <p:cNvSpPr/>
              <p:nvPr/>
            </p:nvSpPr>
            <p:spPr>
              <a:xfrm>
                <a:off x="2433142" y="1620397"/>
                <a:ext cx="1217833" cy="325278"/>
              </a:xfrm>
              <a:prstGeom prst="arc">
                <a:avLst>
                  <a:gd name="adj1" fmla="val 15972062"/>
                  <a:gd name="adj2" fmla="val 0"/>
                </a:avLst>
              </a:prstGeom>
              <a:ln w="12700">
                <a:solidFill>
                  <a:srgbClr val="3851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Manrope"/>
                </a:endParaRPr>
              </a:p>
            </p:txBody>
          </p:sp>
          <p:cxnSp>
            <p:nvCxnSpPr>
              <p:cNvPr id="29" name="Соединитель: изогнутый 28">
                <a:extLst>
                  <a:ext uri="{FF2B5EF4-FFF2-40B4-BE49-F238E27FC236}">
                    <a16:creationId xmlns:a16="http://schemas.microsoft.com/office/drawing/2014/main" id="{BC6CBD12-9590-4D4C-B395-62C4874C64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620863" y="1801966"/>
                <a:ext cx="62214" cy="12596"/>
              </a:xfrm>
              <a:prstGeom prst="curvedConnector3">
                <a:avLst/>
              </a:prstGeom>
              <a:ln>
                <a:solidFill>
                  <a:srgbClr val="38512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A019FD8-3101-45BA-8950-BBA5F8F5B854}"/>
              </a:ext>
            </a:extLst>
          </p:cNvPr>
          <p:cNvSpPr txBox="1">
            <a:spLocks/>
          </p:cNvSpPr>
          <p:nvPr/>
        </p:nvSpPr>
        <p:spPr>
          <a:xfrm>
            <a:off x="4375014" y="1264351"/>
            <a:ext cx="2851200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Редактирование категории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322D3945-E687-4C23-9C5D-8AB314A45275}"/>
              </a:ext>
            </a:extLst>
          </p:cNvPr>
          <p:cNvSpPr txBox="1">
            <a:spLocks/>
          </p:cNvSpPr>
          <p:nvPr/>
        </p:nvSpPr>
        <p:spPr>
          <a:xfrm>
            <a:off x="7762693" y="1251581"/>
            <a:ext cx="2954954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Редактирование материала</a:t>
            </a:r>
          </a:p>
        </p:txBody>
      </p:sp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A6E09FB0-F99C-48E7-8A1A-9E153F080F96}"/>
              </a:ext>
            </a:extLst>
          </p:cNvPr>
          <p:cNvSpPr txBox="1">
            <a:spLocks/>
          </p:cNvSpPr>
          <p:nvPr/>
        </p:nvSpPr>
        <p:spPr>
          <a:xfrm>
            <a:off x="577554" y="4559934"/>
            <a:ext cx="2234847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Удаление материала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D3DC844-A7C5-4630-BDCA-E5EA4C1800D0}"/>
              </a:ext>
            </a:extLst>
          </p:cNvPr>
          <p:cNvGrpSpPr/>
          <p:nvPr/>
        </p:nvGrpSpPr>
        <p:grpSpPr>
          <a:xfrm>
            <a:off x="3965371" y="1466586"/>
            <a:ext cx="131521" cy="256977"/>
            <a:chOff x="2317634" y="1616236"/>
            <a:chExt cx="1230429" cy="325278"/>
          </a:xfrm>
        </p:grpSpPr>
        <p:sp>
          <p:nvSpPr>
            <p:cNvPr id="40" name="Дуга 39">
              <a:extLst>
                <a:ext uri="{FF2B5EF4-FFF2-40B4-BE49-F238E27FC236}">
                  <a16:creationId xmlns:a16="http://schemas.microsoft.com/office/drawing/2014/main" id="{13EE505D-0BD5-4FBB-9868-417BD0DFB332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anrope"/>
              </a:endParaRPr>
            </a:p>
          </p:txBody>
        </p:sp>
        <p:cxnSp>
          <p:nvCxnSpPr>
            <p:cNvPr id="41" name="Соединитель: изогнутый 40">
              <a:extLst>
                <a:ext uri="{FF2B5EF4-FFF2-40B4-BE49-F238E27FC236}">
                  <a16:creationId xmlns:a16="http://schemas.microsoft.com/office/drawing/2014/main" id="{02B978C0-F1F3-403C-B3A3-B0F50F3CE48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E89A9A6-3114-4EBD-802F-F142495CDAA2}"/>
              </a:ext>
            </a:extLst>
          </p:cNvPr>
          <p:cNvGrpSpPr/>
          <p:nvPr/>
        </p:nvGrpSpPr>
        <p:grpSpPr>
          <a:xfrm>
            <a:off x="2379891" y="4740201"/>
            <a:ext cx="708986" cy="256977"/>
            <a:chOff x="2317634" y="1616236"/>
            <a:chExt cx="1230429" cy="325278"/>
          </a:xfrm>
        </p:grpSpPr>
        <p:sp>
          <p:nvSpPr>
            <p:cNvPr id="43" name="Дуга 42">
              <a:extLst>
                <a:ext uri="{FF2B5EF4-FFF2-40B4-BE49-F238E27FC236}">
                  <a16:creationId xmlns:a16="http://schemas.microsoft.com/office/drawing/2014/main" id="{BFA0E010-B0E8-455E-8E9D-D30D9EBA2FD8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anrope"/>
              </a:endParaRPr>
            </a:p>
          </p:txBody>
        </p:sp>
        <p:cxnSp>
          <p:nvCxnSpPr>
            <p:cNvPr id="44" name="Соединитель: изогнутый 43">
              <a:extLst>
                <a:ext uri="{FF2B5EF4-FFF2-40B4-BE49-F238E27FC236}">
                  <a16:creationId xmlns:a16="http://schemas.microsoft.com/office/drawing/2014/main" id="{ACBE7993-0D54-4E32-9CCB-9E471A98FAF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FCEE4A-301A-49FD-B026-D59BE004AB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234" y="1664189"/>
            <a:ext cx="3528019" cy="9128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304EF9-2565-4387-A25F-00734BFD9C9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676" y="3187613"/>
            <a:ext cx="3531962" cy="12735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96B231-07F4-4D14-8392-A443A62259E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199" y="1659668"/>
            <a:ext cx="3311564" cy="179340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2232279-32CC-4F43-8E3F-1306E81A459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0554" y="1655882"/>
            <a:ext cx="3682738" cy="179809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EE7AC16-C82E-436C-8932-9532B84A0ED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275" y="4996103"/>
            <a:ext cx="3550363" cy="99984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D0D91310-70F4-4CF3-BB57-D6947A82A47B}"/>
              </a:ext>
            </a:extLst>
          </p:cNvPr>
          <p:cNvGrpSpPr/>
          <p:nvPr/>
        </p:nvGrpSpPr>
        <p:grpSpPr>
          <a:xfrm>
            <a:off x="6785454" y="1455805"/>
            <a:ext cx="708986" cy="256977"/>
            <a:chOff x="2317634" y="1616236"/>
            <a:chExt cx="1230429" cy="325278"/>
          </a:xfrm>
        </p:grpSpPr>
        <p:sp>
          <p:nvSpPr>
            <p:cNvPr id="48" name="Дуга 47">
              <a:extLst>
                <a:ext uri="{FF2B5EF4-FFF2-40B4-BE49-F238E27FC236}">
                  <a16:creationId xmlns:a16="http://schemas.microsoft.com/office/drawing/2014/main" id="{47FE303C-0265-4216-A2B1-B02AA25164E6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anrope"/>
              </a:endParaRPr>
            </a:p>
          </p:txBody>
        </p:sp>
        <p:cxnSp>
          <p:nvCxnSpPr>
            <p:cNvPr id="49" name="Соединитель: изогнутый 48">
              <a:extLst>
                <a:ext uri="{FF2B5EF4-FFF2-40B4-BE49-F238E27FC236}">
                  <a16:creationId xmlns:a16="http://schemas.microsoft.com/office/drawing/2014/main" id="{6FBCE7F2-E74F-4D06-B36A-0A3324541B6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4A10E9E-CC96-44A6-81B0-8235BDDDA10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0553" y="3917292"/>
            <a:ext cx="3682735" cy="1536851"/>
          </a:xfrm>
          <a:prstGeom prst="rect">
            <a:avLst/>
          </a:prstGeom>
          <a:ln>
            <a:solidFill>
              <a:srgbClr val="38512F"/>
            </a:solidFill>
          </a:ln>
        </p:spPr>
      </p:pic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0089C9A6-B4A7-4689-B092-79FFC4EE7A5C}"/>
              </a:ext>
            </a:extLst>
          </p:cNvPr>
          <p:cNvCxnSpPr/>
          <p:nvPr/>
        </p:nvCxnSpPr>
        <p:spPr>
          <a:xfrm>
            <a:off x="9664858" y="3469673"/>
            <a:ext cx="0" cy="447619"/>
          </a:xfrm>
          <a:prstGeom prst="straightConnector1">
            <a:avLst/>
          </a:prstGeom>
          <a:ln w="12700"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D62A266-2FCF-4FE0-8CD1-6D500D1285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234" y="1659758"/>
            <a:ext cx="3528019" cy="912812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4FECF0F-00AD-4DA0-85FD-E5648652FC4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676" y="3183182"/>
            <a:ext cx="3531962" cy="1273523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FD111C18-CC4F-4462-93F4-1F1D169EB09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198" y="1659668"/>
            <a:ext cx="3311564" cy="1793406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7FDCDCEB-4F39-4CE9-9136-D3A7F99B2D1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0553" y="1655882"/>
            <a:ext cx="3682738" cy="1798099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8ADACFF4-647C-45F2-9219-60CD60B5CB9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274" y="4996103"/>
            <a:ext cx="3550363" cy="999841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D2DAECF-3C14-4438-B850-9F452AFF5C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233" y="1659758"/>
            <a:ext cx="3528019" cy="912812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ACD6B750-164F-4A0A-8CDB-E82EE5FA0FD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675" y="3183182"/>
            <a:ext cx="3531962" cy="1273523"/>
          </a:xfrm>
          <a:prstGeom prst="rect">
            <a:avLst/>
          </a:prstGeom>
          <a:ln>
            <a:solidFill>
              <a:srgbClr val="38512F"/>
            </a:solidFill>
          </a:ln>
        </p:spPr>
      </p:pic>
    </p:spTree>
    <p:extLst>
      <p:ext uri="{BB962C8B-B14F-4D97-AF65-F5344CB8AC3E}">
        <p14:creationId xmlns:p14="http://schemas.microsoft.com/office/powerpoint/2010/main" val="165254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latin typeface="Manrope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12" y="319088"/>
            <a:ext cx="7796526" cy="956899"/>
          </a:xfrm>
        </p:spPr>
        <p:txBody>
          <a:bodyPr>
            <a:noAutofit/>
          </a:bodyPr>
          <a:lstStyle/>
          <a:p>
            <a:r>
              <a:rPr lang="ru-RU" sz="3800" dirty="0">
                <a:solidFill>
                  <a:srgbClr val="38512F"/>
                </a:solidFill>
                <a:latin typeface="Manrope"/>
              </a:rPr>
              <a:t>Окна для работы с мероприятиями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>
                <a:latin typeface="Manrope"/>
              </a:rPr>
              <a:pPr/>
              <a:t>15</a:t>
            </a:fld>
            <a:endParaRPr lang="ru-RU">
              <a:latin typeface="Manrope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EB742D2-1A1E-4F35-9847-F96B300A551D}"/>
              </a:ext>
            </a:extLst>
          </p:cNvPr>
          <p:cNvSpPr txBox="1">
            <a:spLocks/>
          </p:cNvSpPr>
          <p:nvPr/>
        </p:nvSpPr>
        <p:spPr>
          <a:xfrm>
            <a:off x="577554" y="1273523"/>
            <a:ext cx="3797460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Добавление категории мероприятия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B264781-BCE0-4CD3-B155-085247B72248}"/>
              </a:ext>
            </a:extLst>
          </p:cNvPr>
          <p:cNvGrpSpPr/>
          <p:nvPr/>
        </p:nvGrpSpPr>
        <p:grpSpPr>
          <a:xfrm rot="5078888">
            <a:off x="10523348" y="1330151"/>
            <a:ext cx="921294" cy="371972"/>
            <a:chOff x="2317634" y="1616236"/>
            <a:chExt cx="1230429" cy="325278"/>
          </a:xfrm>
        </p:grpSpPr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1864768B-9FB5-4C81-864B-04AA021C2DF4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anrope"/>
              </a:endParaRPr>
            </a:p>
          </p:txBody>
        </p:sp>
        <p:cxnSp>
          <p:nvCxnSpPr>
            <p:cNvPr id="15" name="Соединитель: изогнутый 14">
              <a:extLst>
                <a:ext uri="{FF2B5EF4-FFF2-40B4-BE49-F238E27FC236}">
                  <a16:creationId xmlns:a16="http://schemas.microsoft.com/office/drawing/2014/main" id="{3833A2BC-C5A8-4121-B225-92F1A675AD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8249D67-D8F0-4B33-B102-575C833054D1}"/>
              </a:ext>
            </a:extLst>
          </p:cNvPr>
          <p:cNvSpPr txBox="1">
            <a:spLocks/>
          </p:cNvSpPr>
          <p:nvPr/>
        </p:nvSpPr>
        <p:spPr>
          <a:xfrm>
            <a:off x="609150" y="2754498"/>
            <a:ext cx="2794643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Добавление мероприятия</a:t>
            </a: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A019FD8-3101-45BA-8950-BBA5F8F5B854}"/>
              </a:ext>
            </a:extLst>
          </p:cNvPr>
          <p:cNvSpPr txBox="1">
            <a:spLocks/>
          </p:cNvSpPr>
          <p:nvPr/>
        </p:nvSpPr>
        <p:spPr>
          <a:xfrm>
            <a:off x="4375013" y="1264351"/>
            <a:ext cx="3165727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Редактирование категории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322D3945-E687-4C23-9C5D-8AB314A45275}"/>
              </a:ext>
            </a:extLst>
          </p:cNvPr>
          <p:cNvSpPr txBox="1">
            <a:spLocks/>
          </p:cNvSpPr>
          <p:nvPr/>
        </p:nvSpPr>
        <p:spPr>
          <a:xfrm>
            <a:off x="8062856" y="1219864"/>
            <a:ext cx="3394576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Редактирование мероприятия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D3DC844-A7C5-4630-BDCA-E5EA4C1800D0}"/>
              </a:ext>
            </a:extLst>
          </p:cNvPr>
          <p:cNvGrpSpPr/>
          <p:nvPr/>
        </p:nvGrpSpPr>
        <p:grpSpPr>
          <a:xfrm rot="2796195">
            <a:off x="4058456" y="1461602"/>
            <a:ext cx="206755" cy="383658"/>
            <a:chOff x="2317634" y="1616236"/>
            <a:chExt cx="1230429" cy="325278"/>
          </a:xfrm>
        </p:grpSpPr>
        <p:sp>
          <p:nvSpPr>
            <p:cNvPr id="40" name="Дуга 39">
              <a:extLst>
                <a:ext uri="{FF2B5EF4-FFF2-40B4-BE49-F238E27FC236}">
                  <a16:creationId xmlns:a16="http://schemas.microsoft.com/office/drawing/2014/main" id="{13EE505D-0BD5-4FBB-9868-417BD0DFB332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anrope"/>
              </a:endParaRPr>
            </a:p>
          </p:txBody>
        </p:sp>
        <p:cxnSp>
          <p:nvCxnSpPr>
            <p:cNvPr id="41" name="Соединитель: изогнутый 40">
              <a:extLst>
                <a:ext uri="{FF2B5EF4-FFF2-40B4-BE49-F238E27FC236}">
                  <a16:creationId xmlns:a16="http://schemas.microsoft.com/office/drawing/2014/main" id="{02B978C0-F1F3-403C-B3A3-B0F50F3CE48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67507C6-3205-4BF7-9712-FBEC5BE3DF0F}"/>
              </a:ext>
            </a:extLst>
          </p:cNvPr>
          <p:cNvGrpSpPr/>
          <p:nvPr/>
        </p:nvGrpSpPr>
        <p:grpSpPr>
          <a:xfrm>
            <a:off x="4380891" y="3871077"/>
            <a:ext cx="2777423" cy="467947"/>
            <a:chOff x="577554" y="4559934"/>
            <a:chExt cx="2777423" cy="467947"/>
          </a:xfrm>
        </p:grpSpPr>
        <p:sp>
          <p:nvSpPr>
            <p:cNvPr id="38" name="Заголовок 1">
              <a:extLst>
                <a:ext uri="{FF2B5EF4-FFF2-40B4-BE49-F238E27FC236}">
                  <a16:creationId xmlns:a16="http://schemas.microsoft.com/office/drawing/2014/main" id="{A6E09FB0-F99C-48E7-8A1A-9E153F080F96}"/>
                </a:ext>
              </a:extLst>
            </p:cNvPr>
            <p:cNvSpPr txBox="1">
              <a:spLocks/>
            </p:cNvSpPr>
            <p:nvPr/>
          </p:nvSpPr>
          <p:spPr>
            <a:xfrm>
              <a:off x="577554" y="4559934"/>
              <a:ext cx="2568956" cy="3691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800" dirty="0">
                  <a:latin typeface="Manrope"/>
                </a:rPr>
                <a:t>Удаление мероприятия</a:t>
              </a:r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CE89A9A6-3114-4EBD-802F-F142495CDAA2}"/>
                </a:ext>
              </a:extLst>
            </p:cNvPr>
            <p:cNvGrpSpPr/>
            <p:nvPr/>
          </p:nvGrpSpPr>
          <p:grpSpPr>
            <a:xfrm>
              <a:off x="2645991" y="4770904"/>
              <a:ext cx="708986" cy="256977"/>
              <a:chOff x="2317634" y="1616236"/>
              <a:chExt cx="1230429" cy="325278"/>
            </a:xfrm>
          </p:grpSpPr>
          <p:sp>
            <p:nvSpPr>
              <p:cNvPr id="43" name="Дуга 42">
                <a:extLst>
                  <a:ext uri="{FF2B5EF4-FFF2-40B4-BE49-F238E27FC236}">
                    <a16:creationId xmlns:a16="http://schemas.microsoft.com/office/drawing/2014/main" id="{BFA0E010-B0E8-455E-8E9D-D30D9EBA2FD8}"/>
                  </a:ext>
                </a:extLst>
              </p:cNvPr>
              <p:cNvSpPr/>
              <p:nvPr/>
            </p:nvSpPr>
            <p:spPr>
              <a:xfrm>
                <a:off x="2317634" y="1616236"/>
                <a:ext cx="1217833" cy="325278"/>
              </a:xfrm>
              <a:prstGeom prst="arc">
                <a:avLst>
                  <a:gd name="adj1" fmla="val 15972062"/>
                  <a:gd name="adj2" fmla="val 0"/>
                </a:avLst>
              </a:prstGeom>
              <a:ln w="12700">
                <a:solidFill>
                  <a:srgbClr val="3851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Manrope"/>
                </a:endParaRPr>
              </a:p>
            </p:txBody>
          </p:sp>
          <p:cxnSp>
            <p:nvCxnSpPr>
              <p:cNvPr id="44" name="Соединитель: изогнутый 43">
                <a:extLst>
                  <a:ext uri="{FF2B5EF4-FFF2-40B4-BE49-F238E27FC236}">
                    <a16:creationId xmlns:a16="http://schemas.microsoft.com/office/drawing/2014/main" id="{ACBE7993-0D54-4E32-9CCB-9E471A98FAF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510658" y="1801966"/>
                <a:ext cx="62214" cy="12596"/>
              </a:xfrm>
              <a:prstGeom prst="curvedConnector3">
                <a:avLst/>
              </a:prstGeom>
              <a:ln>
                <a:solidFill>
                  <a:srgbClr val="38512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D0D91310-70F4-4CF3-BB57-D6947A82A47B}"/>
              </a:ext>
            </a:extLst>
          </p:cNvPr>
          <p:cNvGrpSpPr/>
          <p:nvPr/>
        </p:nvGrpSpPr>
        <p:grpSpPr>
          <a:xfrm>
            <a:off x="6687361" y="1466586"/>
            <a:ext cx="951648" cy="256977"/>
            <a:chOff x="2317634" y="1616236"/>
            <a:chExt cx="1230429" cy="325278"/>
          </a:xfrm>
        </p:grpSpPr>
        <p:sp>
          <p:nvSpPr>
            <p:cNvPr id="48" name="Дуга 47">
              <a:extLst>
                <a:ext uri="{FF2B5EF4-FFF2-40B4-BE49-F238E27FC236}">
                  <a16:creationId xmlns:a16="http://schemas.microsoft.com/office/drawing/2014/main" id="{47FE303C-0265-4216-A2B1-B02AA25164E6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anrope"/>
              </a:endParaRPr>
            </a:p>
          </p:txBody>
        </p:sp>
        <p:cxnSp>
          <p:nvCxnSpPr>
            <p:cNvPr id="49" name="Соединитель: изогнутый 48">
              <a:extLst>
                <a:ext uri="{FF2B5EF4-FFF2-40B4-BE49-F238E27FC236}">
                  <a16:creationId xmlns:a16="http://schemas.microsoft.com/office/drawing/2014/main" id="{6FBCE7F2-E74F-4D06-B36A-0A3324541B6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38A53-DD47-484E-94B6-6D2906482F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125" y="1658653"/>
            <a:ext cx="3556670" cy="900715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6A8741-F24B-4C28-AC71-CD7BE3ADD82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125" y="3141918"/>
            <a:ext cx="3523170" cy="2583298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183DDE-8224-467C-B43F-D8CE732D3E2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139" y="1665557"/>
            <a:ext cx="3485773" cy="2049924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69DFB2A-D81A-49F2-9F8E-C97C9DE6C9A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7165" y="1652662"/>
            <a:ext cx="2765599" cy="2049924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A2845049-8439-4791-922B-4F5E74A533F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7139" y="4301192"/>
            <a:ext cx="3486584" cy="988394"/>
          </a:xfrm>
          <a:prstGeom prst="rect">
            <a:avLst/>
          </a:prstGeom>
          <a:ln>
            <a:solidFill>
              <a:srgbClr val="38512F"/>
            </a:solidFill>
          </a:ln>
        </p:spPr>
      </p:pic>
    </p:spTree>
    <p:extLst>
      <p:ext uri="{BB962C8B-B14F-4D97-AF65-F5344CB8AC3E}">
        <p14:creationId xmlns:p14="http://schemas.microsoft.com/office/powerpoint/2010/main" val="411894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2364"/>
            <a:ext cx="9575800" cy="600075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38512F"/>
                </a:solidFill>
                <a:latin typeface="Manrope"/>
              </a:rPr>
              <a:t>Заключение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328BC-28C6-4A8D-8719-2996A10EE218}"/>
              </a:ext>
            </a:extLst>
          </p:cNvPr>
          <p:cNvSpPr txBox="1"/>
          <p:nvPr/>
        </p:nvSpPr>
        <p:spPr>
          <a:xfrm flipH="1">
            <a:off x="609600" y="1404599"/>
            <a:ext cx="10744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Manrope"/>
              </a:rPr>
              <a:t>Задачи, поставленные в данной работе, были полностью выполнены.</a:t>
            </a:r>
          </a:p>
          <a:p>
            <a:endParaRPr lang="ru-RU" sz="1200" dirty="0">
              <a:latin typeface="Manrope"/>
            </a:endParaRPr>
          </a:p>
          <a:p>
            <a:r>
              <a:rPr lang="ru-RU" sz="2200" dirty="0">
                <a:latin typeface="Manrope"/>
              </a:rPr>
              <a:t>В рамках дипломной работы был разработан программный продукт на тему «Разработка веб-сайта для изучения татарского языка для детей дошкольного возраста».</a:t>
            </a:r>
          </a:p>
        </p:txBody>
      </p:sp>
    </p:spTree>
    <p:extLst>
      <p:ext uri="{BB962C8B-B14F-4D97-AF65-F5344CB8AC3E}">
        <p14:creationId xmlns:p14="http://schemas.microsoft.com/office/powerpoint/2010/main" val="70603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-1499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342" y="2498673"/>
            <a:ext cx="5039714" cy="600075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38512F"/>
                </a:solidFill>
                <a:latin typeface="Manrope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7A24B4-6D98-4E25-8BF9-DFA0E874E49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18398" y="0"/>
            <a:ext cx="373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1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solidFill>
                  <a:srgbClr val="38512F"/>
                </a:solidFill>
                <a:latin typeface="Manrope"/>
              </a:rPr>
              <a:t>Актуальность проекта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A74EC-644F-48DA-A170-A32538C7A89F}"/>
              </a:ext>
            </a:extLst>
          </p:cNvPr>
          <p:cNvSpPr txBox="1"/>
          <p:nvPr/>
        </p:nvSpPr>
        <p:spPr>
          <a:xfrm flipH="1">
            <a:off x="838200" y="1878817"/>
            <a:ext cx="1007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Manrope"/>
              </a:rPr>
              <a:t>Татарский язык находится под угрозой исчезновения в условиях глобализации.</a:t>
            </a:r>
          </a:p>
          <a:p>
            <a:endParaRPr lang="ru-RU" sz="2200" dirty="0">
              <a:latin typeface="Manrope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5B34514-C3AE-4ACF-BA63-79CC0AFC0437}"/>
              </a:ext>
            </a:extLst>
          </p:cNvPr>
          <p:cNvGrpSpPr/>
          <p:nvPr/>
        </p:nvGrpSpPr>
        <p:grpSpPr>
          <a:xfrm>
            <a:off x="838200" y="2714352"/>
            <a:ext cx="2879195" cy="3504958"/>
            <a:chOff x="838200" y="2714352"/>
            <a:chExt cx="2879195" cy="35049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DBA20F-6CCA-47E9-B364-87DD1628AEFA}"/>
                </a:ext>
              </a:extLst>
            </p:cNvPr>
            <p:cNvSpPr txBox="1"/>
            <p:nvPr/>
          </p:nvSpPr>
          <p:spPr>
            <a:xfrm>
              <a:off x="838200" y="3757097"/>
              <a:ext cx="2879195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38512F"/>
                  </a:solidFill>
                  <a:latin typeface="Manrope"/>
                </a:rPr>
                <a:t>Дети</a:t>
              </a:r>
            </a:p>
            <a:p>
              <a:endParaRPr lang="ru-RU" sz="800" b="1" dirty="0">
                <a:latin typeface="Manrope"/>
              </a:endParaRPr>
            </a:p>
            <a:p>
              <a:r>
                <a:rPr lang="ru-RU" sz="2000" dirty="0">
                  <a:latin typeface="Manrope"/>
                </a:rPr>
                <a:t>Необходимость сохранения родного языка у подрастающего поколения</a:t>
              </a:r>
              <a:r>
                <a:rPr lang="en-US" sz="2000" dirty="0">
                  <a:latin typeface="Manrope"/>
                </a:rPr>
                <a:t>.</a:t>
              </a:r>
              <a:endParaRPr lang="ru-RU" sz="2000" dirty="0">
                <a:latin typeface="Manrope"/>
              </a:endParaRPr>
            </a:p>
            <a:p>
              <a:endParaRPr lang="ru-RU" dirty="0">
                <a:latin typeface="Manrope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715FB087-4A80-4D83-9886-EC406E5A7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560" y="2714352"/>
              <a:ext cx="681217" cy="773102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87DEE4F-6933-48FD-ABF3-3C0BF53C3FB6}"/>
              </a:ext>
            </a:extLst>
          </p:cNvPr>
          <p:cNvGrpSpPr/>
          <p:nvPr/>
        </p:nvGrpSpPr>
        <p:grpSpPr>
          <a:xfrm>
            <a:off x="4619415" y="2714352"/>
            <a:ext cx="2879194" cy="3041628"/>
            <a:chOff x="5062250" y="2732173"/>
            <a:chExt cx="2879194" cy="304162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46811D4-DFC3-474A-B56A-163F516C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7870" y="2732173"/>
              <a:ext cx="655768" cy="7552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6F5D1E-1D3F-4375-A08D-1E1B68FA2994}"/>
                </a:ext>
              </a:extLst>
            </p:cNvPr>
            <p:cNvSpPr txBox="1"/>
            <p:nvPr/>
          </p:nvSpPr>
          <p:spPr>
            <a:xfrm>
              <a:off x="5062250" y="3773253"/>
              <a:ext cx="2879194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38512F"/>
                  </a:solidFill>
                  <a:latin typeface="Manrope"/>
                </a:rPr>
                <a:t>Сохранение культуры</a:t>
              </a:r>
            </a:p>
            <a:p>
              <a:endParaRPr lang="ru-RU" sz="800" b="1" dirty="0">
                <a:latin typeface="Manrope"/>
              </a:endParaRPr>
            </a:p>
            <a:p>
              <a:r>
                <a:rPr lang="ru-RU" sz="2000" dirty="0">
                  <a:latin typeface="Manrope"/>
                </a:rPr>
                <a:t>Татарский язык - важная часть национальной культуры.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6216163-7048-479F-8596-925FFCDE2FEA}"/>
              </a:ext>
            </a:extLst>
          </p:cNvPr>
          <p:cNvGrpSpPr/>
          <p:nvPr/>
        </p:nvGrpSpPr>
        <p:grpSpPr>
          <a:xfrm>
            <a:off x="8400629" y="2714352"/>
            <a:ext cx="2743200" cy="2302964"/>
            <a:chOff x="8542748" y="2739418"/>
            <a:chExt cx="2743200" cy="230296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10E98C9-A0FC-47CF-9C02-3C82BFAF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9467" y="2739418"/>
              <a:ext cx="736704" cy="7442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58F85-E59C-4D8A-93F6-C3264A1F9645}"/>
                </a:ext>
              </a:extLst>
            </p:cNvPr>
            <p:cNvSpPr txBox="1"/>
            <p:nvPr/>
          </p:nvSpPr>
          <p:spPr>
            <a:xfrm>
              <a:off x="8542748" y="3780498"/>
              <a:ext cx="2743200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solidFill>
                    <a:srgbClr val="38512F"/>
                  </a:solidFill>
                  <a:latin typeface="Manrope"/>
                </a:rPr>
                <a:t>Время</a:t>
              </a:r>
            </a:p>
            <a:p>
              <a:endParaRPr lang="ru-RU" sz="800" b="1" dirty="0">
                <a:latin typeface="Manrope"/>
              </a:endParaRPr>
            </a:p>
            <a:p>
              <a:r>
                <a:rPr lang="ru-RU" sz="2000" dirty="0">
                  <a:latin typeface="Manrope"/>
                </a:rPr>
                <a:t>Татарский язык может исчезнуть через 45 лет.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67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latin typeface="Manrope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65125"/>
            <a:ext cx="3737884" cy="1325563"/>
          </a:xfrm>
        </p:spPr>
        <p:txBody>
          <a:bodyPr>
            <a:normAutofit/>
          </a:bodyPr>
          <a:lstStyle/>
          <a:p>
            <a:r>
              <a:rPr lang="ru-RU" sz="4300" dirty="0">
                <a:solidFill>
                  <a:srgbClr val="38512F"/>
                </a:solidFill>
                <a:latin typeface="Manrope"/>
              </a:rPr>
              <a:t>Цель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>
                <a:latin typeface="Manrope"/>
              </a:rPr>
              <a:pPr/>
              <a:t>3</a:t>
            </a:fld>
            <a:endParaRPr lang="ru-RU">
              <a:latin typeface="Manrop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A74EC-644F-48DA-A170-A32538C7A89F}"/>
              </a:ext>
            </a:extLst>
          </p:cNvPr>
          <p:cNvSpPr txBox="1"/>
          <p:nvPr/>
        </p:nvSpPr>
        <p:spPr>
          <a:xfrm flipH="1">
            <a:off x="4442884" y="1537994"/>
            <a:ext cx="69109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Manrope"/>
              </a:rPr>
              <a:t>Цель работы – разработка веб-сайта для изучения татарского языка детьми дошкольного возраста</a:t>
            </a:r>
          </a:p>
          <a:p>
            <a:endParaRPr lang="ru-RU" sz="2200" dirty="0">
              <a:latin typeface="Manrop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D565F8-99A9-4F63-8A36-4BDAB58048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24" y="0"/>
            <a:ext cx="3737884" cy="6858000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14FE205-0B79-4D86-B6B3-916570A198D2}"/>
              </a:ext>
            </a:extLst>
          </p:cNvPr>
          <p:cNvGrpSpPr/>
          <p:nvPr/>
        </p:nvGrpSpPr>
        <p:grpSpPr>
          <a:xfrm>
            <a:off x="4569460" y="2918160"/>
            <a:ext cx="6321098" cy="769441"/>
            <a:chOff x="4569460" y="2547068"/>
            <a:chExt cx="6321098" cy="769441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5353C445-0ACF-4550-967C-879C7EAF4FAE}"/>
                </a:ext>
              </a:extLst>
            </p:cNvPr>
            <p:cNvGrpSpPr/>
            <p:nvPr/>
          </p:nvGrpSpPr>
          <p:grpSpPr>
            <a:xfrm>
              <a:off x="4569460" y="2671250"/>
              <a:ext cx="561340" cy="532173"/>
              <a:chOff x="4251960" y="3622040"/>
              <a:chExt cx="286173" cy="281093"/>
            </a:xfrm>
          </p:grpSpPr>
          <p:sp>
            <p:nvSpPr>
              <p:cNvPr id="6" name="Прямоугольник: скругленные углы 5">
                <a:extLst>
                  <a:ext uri="{FF2B5EF4-FFF2-40B4-BE49-F238E27FC236}">
                    <a16:creationId xmlns:a16="http://schemas.microsoft.com/office/drawing/2014/main" id="{E7962D3E-B876-40A2-8E16-13B2CC7CB5D8}"/>
                  </a:ext>
                </a:extLst>
              </p:cNvPr>
              <p:cNvSpPr/>
              <p:nvPr/>
            </p:nvSpPr>
            <p:spPr>
              <a:xfrm>
                <a:off x="4251960" y="3622040"/>
                <a:ext cx="286173" cy="281093"/>
              </a:xfrm>
              <a:prstGeom prst="roundRect">
                <a:avLst/>
              </a:prstGeom>
              <a:solidFill>
                <a:srgbClr val="F6E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Manrope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9DC7AE-AA79-4559-8FB4-D5A624C67591}"/>
                  </a:ext>
                </a:extLst>
              </p:cNvPr>
              <p:cNvSpPr txBox="1"/>
              <p:nvPr/>
            </p:nvSpPr>
            <p:spPr>
              <a:xfrm>
                <a:off x="4333618" y="3632533"/>
                <a:ext cx="45719" cy="26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600" dirty="0">
                    <a:solidFill>
                      <a:srgbClr val="38512F"/>
                    </a:solidFill>
                    <a:latin typeface="Manrope"/>
                  </a:rPr>
                  <a:t>1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172468-422C-48E2-9A8E-98B15D9C9928}"/>
                </a:ext>
              </a:extLst>
            </p:cNvPr>
            <p:cNvSpPr txBox="1"/>
            <p:nvPr/>
          </p:nvSpPr>
          <p:spPr>
            <a:xfrm flipH="1">
              <a:off x="5290975" y="2547068"/>
              <a:ext cx="55995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latin typeface="Manrope"/>
                </a:rPr>
                <a:t>Изучение области применения и разработки системы.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AEC60E-4126-470C-8B77-232BCBF207AF}"/>
              </a:ext>
            </a:extLst>
          </p:cNvPr>
          <p:cNvSpPr txBox="1"/>
          <p:nvPr/>
        </p:nvSpPr>
        <p:spPr>
          <a:xfrm>
            <a:off x="4442884" y="2432670"/>
            <a:ext cx="1104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Manrope"/>
              </a:rPr>
              <a:t>Задачи: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8F3C74D-1C63-458F-857F-EB48D63E8570}"/>
              </a:ext>
            </a:extLst>
          </p:cNvPr>
          <p:cNvGrpSpPr/>
          <p:nvPr/>
        </p:nvGrpSpPr>
        <p:grpSpPr>
          <a:xfrm>
            <a:off x="4569460" y="3674909"/>
            <a:ext cx="6321097" cy="532173"/>
            <a:chOff x="4569460" y="2671250"/>
            <a:chExt cx="6321097" cy="532173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0A9ABBB-0074-463A-B393-F40DBE20068B}"/>
                </a:ext>
              </a:extLst>
            </p:cNvPr>
            <p:cNvGrpSpPr/>
            <p:nvPr/>
          </p:nvGrpSpPr>
          <p:grpSpPr>
            <a:xfrm>
              <a:off x="4569460" y="2671250"/>
              <a:ext cx="561340" cy="532173"/>
              <a:chOff x="4251960" y="3622040"/>
              <a:chExt cx="286173" cy="281093"/>
            </a:xfrm>
          </p:grpSpPr>
          <p:sp>
            <p:nvSpPr>
              <p:cNvPr id="25" name="Прямоугольник: скругленные углы 24">
                <a:extLst>
                  <a:ext uri="{FF2B5EF4-FFF2-40B4-BE49-F238E27FC236}">
                    <a16:creationId xmlns:a16="http://schemas.microsoft.com/office/drawing/2014/main" id="{73DE9D30-2637-444D-BFF5-B6EE8BE7570D}"/>
                  </a:ext>
                </a:extLst>
              </p:cNvPr>
              <p:cNvSpPr/>
              <p:nvPr/>
            </p:nvSpPr>
            <p:spPr>
              <a:xfrm>
                <a:off x="4251960" y="3622040"/>
                <a:ext cx="286173" cy="281093"/>
              </a:xfrm>
              <a:prstGeom prst="roundRect">
                <a:avLst/>
              </a:prstGeom>
              <a:solidFill>
                <a:srgbClr val="F6E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Manrope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6E253A-B757-44B3-8162-4D87FA9FC806}"/>
                  </a:ext>
                </a:extLst>
              </p:cNvPr>
              <p:cNvSpPr txBox="1"/>
              <p:nvPr/>
            </p:nvSpPr>
            <p:spPr>
              <a:xfrm>
                <a:off x="4333618" y="3632533"/>
                <a:ext cx="45719" cy="26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600" dirty="0">
                    <a:solidFill>
                      <a:srgbClr val="38512F"/>
                    </a:solidFill>
                    <a:latin typeface="Manrope"/>
                  </a:rPr>
                  <a:t>2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2461B-FE49-426A-89D5-CE01F3061843}"/>
                </a:ext>
              </a:extLst>
            </p:cNvPr>
            <p:cNvSpPr txBox="1"/>
            <p:nvPr/>
          </p:nvSpPr>
          <p:spPr>
            <a:xfrm flipH="1">
              <a:off x="5290974" y="2724939"/>
              <a:ext cx="55995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latin typeface="Manrope"/>
                </a:rPr>
                <a:t>Проектирование удобного интерфейса.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F7FA0A4B-79F8-42D0-B33A-5B3DF9C691F2}"/>
              </a:ext>
            </a:extLst>
          </p:cNvPr>
          <p:cNvGrpSpPr/>
          <p:nvPr/>
        </p:nvGrpSpPr>
        <p:grpSpPr>
          <a:xfrm>
            <a:off x="4569460" y="4307476"/>
            <a:ext cx="6321097" cy="532173"/>
            <a:chOff x="4569460" y="2671250"/>
            <a:chExt cx="6321097" cy="532173"/>
          </a:xfrm>
        </p:grpSpPr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C648AB92-D365-4F7B-AEF0-A6134871C293}"/>
                </a:ext>
              </a:extLst>
            </p:cNvPr>
            <p:cNvGrpSpPr/>
            <p:nvPr/>
          </p:nvGrpSpPr>
          <p:grpSpPr>
            <a:xfrm>
              <a:off x="4569460" y="2671250"/>
              <a:ext cx="561340" cy="532173"/>
              <a:chOff x="4251960" y="3622040"/>
              <a:chExt cx="286173" cy="281093"/>
            </a:xfrm>
          </p:grpSpPr>
          <p:sp>
            <p:nvSpPr>
              <p:cNvPr id="30" name="Прямоугольник: скругленные углы 29">
                <a:extLst>
                  <a:ext uri="{FF2B5EF4-FFF2-40B4-BE49-F238E27FC236}">
                    <a16:creationId xmlns:a16="http://schemas.microsoft.com/office/drawing/2014/main" id="{7316BF0E-4FB9-44ED-97EB-3AAFCDD22897}"/>
                  </a:ext>
                </a:extLst>
              </p:cNvPr>
              <p:cNvSpPr/>
              <p:nvPr/>
            </p:nvSpPr>
            <p:spPr>
              <a:xfrm>
                <a:off x="4251960" y="3622040"/>
                <a:ext cx="286173" cy="281093"/>
              </a:xfrm>
              <a:prstGeom prst="roundRect">
                <a:avLst/>
              </a:prstGeom>
              <a:solidFill>
                <a:srgbClr val="F6E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Manrope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86A0C-39D2-42E0-81DC-4437499D8BD3}"/>
                  </a:ext>
                </a:extLst>
              </p:cNvPr>
              <p:cNvSpPr txBox="1"/>
              <p:nvPr/>
            </p:nvSpPr>
            <p:spPr>
              <a:xfrm>
                <a:off x="4333618" y="3632532"/>
                <a:ext cx="45719" cy="26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600" dirty="0">
                    <a:solidFill>
                      <a:srgbClr val="38512F"/>
                    </a:solidFill>
                    <a:latin typeface="Manrope"/>
                  </a:rPr>
                  <a:t>3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83DFB5-87CA-46C6-A751-BE135E8BCB2E}"/>
                </a:ext>
              </a:extLst>
            </p:cNvPr>
            <p:cNvSpPr txBox="1"/>
            <p:nvPr/>
          </p:nvSpPr>
          <p:spPr>
            <a:xfrm flipH="1">
              <a:off x="5290974" y="2724939"/>
              <a:ext cx="55995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latin typeface="Manrope"/>
                </a:rPr>
                <a:t>Разработка базы данных.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E41A71D-5C9C-4010-B623-EF16F9A8F08D}"/>
              </a:ext>
            </a:extLst>
          </p:cNvPr>
          <p:cNvGrpSpPr/>
          <p:nvPr/>
        </p:nvGrpSpPr>
        <p:grpSpPr>
          <a:xfrm>
            <a:off x="4569460" y="4935420"/>
            <a:ext cx="6321097" cy="532173"/>
            <a:chOff x="4569460" y="2671250"/>
            <a:chExt cx="6321097" cy="532173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1C9AB371-C781-4ADE-95B3-4303B9C8640B}"/>
                </a:ext>
              </a:extLst>
            </p:cNvPr>
            <p:cNvGrpSpPr/>
            <p:nvPr/>
          </p:nvGrpSpPr>
          <p:grpSpPr>
            <a:xfrm>
              <a:off x="4569460" y="2671250"/>
              <a:ext cx="561340" cy="532173"/>
              <a:chOff x="4251960" y="3622040"/>
              <a:chExt cx="286173" cy="281093"/>
            </a:xfrm>
          </p:grpSpPr>
          <p:sp>
            <p:nvSpPr>
              <p:cNvPr id="35" name="Прямоугольник: скругленные углы 34">
                <a:extLst>
                  <a:ext uri="{FF2B5EF4-FFF2-40B4-BE49-F238E27FC236}">
                    <a16:creationId xmlns:a16="http://schemas.microsoft.com/office/drawing/2014/main" id="{FACD8B32-2DDB-4EEE-9725-2A2FF7E234B9}"/>
                  </a:ext>
                </a:extLst>
              </p:cNvPr>
              <p:cNvSpPr/>
              <p:nvPr/>
            </p:nvSpPr>
            <p:spPr>
              <a:xfrm>
                <a:off x="4251960" y="3622040"/>
                <a:ext cx="286173" cy="281093"/>
              </a:xfrm>
              <a:prstGeom prst="roundRect">
                <a:avLst/>
              </a:prstGeom>
              <a:solidFill>
                <a:srgbClr val="F6E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Manrope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7A1524-6B3F-44E0-A145-54E6A1AD2B84}"/>
                  </a:ext>
                </a:extLst>
              </p:cNvPr>
              <p:cNvSpPr txBox="1"/>
              <p:nvPr/>
            </p:nvSpPr>
            <p:spPr>
              <a:xfrm>
                <a:off x="4331970" y="3632532"/>
                <a:ext cx="45719" cy="26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600" dirty="0">
                    <a:solidFill>
                      <a:srgbClr val="38512F"/>
                    </a:solidFill>
                    <a:latin typeface="Manrope"/>
                  </a:rPr>
                  <a:t>4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F4867A-89D1-4F79-9722-C67E8875B189}"/>
                </a:ext>
              </a:extLst>
            </p:cNvPr>
            <p:cNvSpPr txBox="1"/>
            <p:nvPr/>
          </p:nvSpPr>
          <p:spPr>
            <a:xfrm flipH="1">
              <a:off x="5290974" y="2724939"/>
              <a:ext cx="55995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latin typeface="Manrope"/>
                </a:rPr>
                <a:t>Проектирование и разработка системы.</a:t>
              </a: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18C4486-7F36-4AB6-82A3-DC2BCF19E234}"/>
              </a:ext>
            </a:extLst>
          </p:cNvPr>
          <p:cNvGrpSpPr/>
          <p:nvPr/>
        </p:nvGrpSpPr>
        <p:grpSpPr>
          <a:xfrm>
            <a:off x="4569460" y="5563364"/>
            <a:ext cx="6321097" cy="532173"/>
            <a:chOff x="4569460" y="2671250"/>
            <a:chExt cx="6321097" cy="532173"/>
          </a:xfrm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EFFCC503-9EB7-4310-B1DE-47599B7211BE}"/>
                </a:ext>
              </a:extLst>
            </p:cNvPr>
            <p:cNvGrpSpPr/>
            <p:nvPr/>
          </p:nvGrpSpPr>
          <p:grpSpPr>
            <a:xfrm>
              <a:off x="4569460" y="2671250"/>
              <a:ext cx="561340" cy="532173"/>
              <a:chOff x="4251960" y="3622040"/>
              <a:chExt cx="286173" cy="281093"/>
            </a:xfrm>
          </p:grpSpPr>
          <p:sp>
            <p:nvSpPr>
              <p:cNvPr id="40" name="Прямоугольник: скругленные углы 39">
                <a:extLst>
                  <a:ext uri="{FF2B5EF4-FFF2-40B4-BE49-F238E27FC236}">
                    <a16:creationId xmlns:a16="http://schemas.microsoft.com/office/drawing/2014/main" id="{C33A72ED-C925-4E9A-ACB8-824E0BB948DA}"/>
                  </a:ext>
                </a:extLst>
              </p:cNvPr>
              <p:cNvSpPr/>
              <p:nvPr/>
            </p:nvSpPr>
            <p:spPr>
              <a:xfrm>
                <a:off x="4251960" y="3622040"/>
                <a:ext cx="286173" cy="281093"/>
              </a:xfrm>
              <a:prstGeom prst="roundRect">
                <a:avLst/>
              </a:prstGeom>
              <a:solidFill>
                <a:srgbClr val="F6E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Manrope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314E22-0A99-41EC-9681-8B8E74CCE882}"/>
                  </a:ext>
                </a:extLst>
              </p:cNvPr>
              <p:cNvSpPr txBox="1"/>
              <p:nvPr/>
            </p:nvSpPr>
            <p:spPr>
              <a:xfrm>
                <a:off x="4331970" y="3632532"/>
                <a:ext cx="45719" cy="26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600" dirty="0">
                    <a:solidFill>
                      <a:srgbClr val="38512F"/>
                    </a:solidFill>
                    <a:latin typeface="Manrope"/>
                  </a:rPr>
                  <a:t>5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98543F-BAB9-46A1-A731-7C6E2AEC8AC7}"/>
                </a:ext>
              </a:extLst>
            </p:cNvPr>
            <p:cNvSpPr txBox="1"/>
            <p:nvPr/>
          </p:nvSpPr>
          <p:spPr>
            <a:xfrm flipH="1">
              <a:off x="5290974" y="2724939"/>
              <a:ext cx="55995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latin typeface="Manrope"/>
                </a:rPr>
                <a:t>Тестирование системы.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22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2364"/>
            <a:ext cx="9575800" cy="600075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38512F"/>
                </a:solidFill>
                <a:latin typeface="Manrope"/>
              </a:rPr>
              <a:t>Диаграмма вариантов использования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B4D8B7-46A2-4B66-8BFE-C6D507A265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3412" y="1228801"/>
            <a:ext cx="5685175" cy="531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3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99" y="553122"/>
            <a:ext cx="6210300" cy="561991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38512F"/>
                </a:solidFill>
                <a:latin typeface="Manrope"/>
              </a:rPr>
              <a:t>Главная страница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EAFB8E-3C8C-4F94-87D3-8E35FF34C8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6441" y="1321123"/>
            <a:ext cx="8219118" cy="4805357"/>
          </a:xfrm>
          <a:prstGeom prst="rect">
            <a:avLst/>
          </a:prstGeom>
          <a:ln>
            <a:solidFill>
              <a:srgbClr val="38512F"/>
            </a:solidFill>
          </a:ln>
        </p:spPr>
      </p:pic>
    </p:spTree>
    <p:extLst>
      <p:ext uri="{BB962C8B-B14F-4D97-AF65-F5344CB8AC3E}">
        <p14:creationId xmlns:p14="http://schemas.microsoft.com/office/powerpoint/2010/main" val="234830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-574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766" y="846448"/>
            <a:ext cx="3843635" cy="561991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anrope"/>
              </a:rPr>
              <a:t>Что такое </a:t>
            </a:r>
            <a:r>
              <a:rPr lang="en-US" sz="2000" dirty="0" err="1">
                <a:latin typeface="Manrope"/>
              </a:rPr>
              <a:t>TatarLingo</a:t>
            </a:r>
            <a:r>
              <a:rPr lang="ru-RU" sz="2000" dirty="0">
                <a:latin typeface="Manrope"/>
              </a:rPr>
              <a:t>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FFB9BC-7217-4137-B07A-BD76878B783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3205" y="682944"/>
            <a:ext cx="5218296" cy="2341614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B0BF72-F7FA-4D2D-A9CE-D29ED0D66E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265" y="2369645"/>
            <a:ext cx="5009002" cy="2117562"/>
          </a:xfrm>
          <a:prstGeom prst="rect">
            <a:avLst/>
          </a:prstGeom>
          <a:ln>
            <a:solidFill>
              <a:srgbClr val="38512F"/>
            </a:solidFill>
          </a:ln>
        </p:spPr>
      </p:pic>
      <p:cxnSp>
        <p:nvCxnSpPr>
          <p:cNvPr id="12" name="Соединитель: изогнутый 11">
            <a:extLst>
              <a:ext uri="{FF2B5EF4-FFF2-40B4-BE49-F238E27FC236}">
                <a16:creationId xmlns:a16="http://schemas.microsoft.com/office/drawing/2014/main" id="{6B877980-4A2B-4C63-B9F9-091E57B83391}"/>
              </a:ext>
            </a:extLst>
          </p:cNvPr>
          <p:cNvCxnSpPr>
            <a:cxnSpLocks/>
          </p:cNvCxnSpPr>
          <p:nvPr/>
        </p:nvCxnSpPr>
        <p:spPr>
          <a:xfrm>
            <a:off x="3194766" y="1174865"/>
            <a:ext cx="3034154" cy="632424"/>
          </a:xfrm>
          <a:prstGeom prst="curvedConnector3">
            <a:avLst>
              <a:gd name="adj1" fmla="val -13532"/>
            </a:avLst>
          </a:prstGeom>
          <a:ln w="12700"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400E12B0-1A2D-4C4D-B447-BFA46B96CBE2}"/>
              </a:ext>
            </a:extLst>
          </p:cNvPr>
          <p:cNvSpPr txBox="1">
            <a:spLocks/>
          </p:cNvSpPr>
          <p:nvPr/>
        </p:nvSpPr>
        <p:spPr>
          <a:xfrm>
            <a:off x="6264920" y="3514570"/>
            <a:ext cx="4691360" cy="561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Manrope"/>
              </a:rPr>
              <a:t>Часто задаваемые вопросы</a:t>
            </a:r>
          </a:p>
        </p:txBody>
      </p: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489DE417-2BF4-4BF9-9C6C-40E39A55CE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2472" y="3833442"/>
            <a:ext cx="3638091" cy="376223"/>
          </a:xfrm>
          <a:prstGeom prst="curvedConnector3">
            <a:avLst>
              <a:gd name="adj1" fmla="val -15552"/>
            </a:avLst>
          </a:prstGeom>
          <a:ln w="12700"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D997F6D1-B304-4609-848A-7459A9024D6E}"/>
              </a:ext>
            </a:extLst>
          </p:cNvPr>
          <p:cNvSpPr txBox="1">
            <a:spLocks/>
          </p:cNvSpPr>
          <p:nvPr/>
        </p:nvSpPr>
        <p:spPr>
          <a:xfrm>
            <a:off x="1915098" y="5009161"/>
            <a:ext cx="2363129" cy="561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Manrope"/>
              </a:rPr>
              <a:t>Подвал сайта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CB6163F-F9D6-409D-B174-AAF7EF719F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8726" y="5009161"/>
            <a:ext cx="6752775" cy="1326311"/>
          </a:xfrm>
          <a:prstGeom prst="rect">
            <a:avLst/>
          </a:prstGeom>
          <a:ln>
            <a:solidFill>
              <a:srgbClr val="38512F"/>
            </a:solidFill>
          </a:ln>
        </p:spPr>
      </p:pic>
      <p:cxnSp>
        <p:nvCxnSpPr>
          <p:cNvPr id="37" name="Соединитель: изогнутый 36">
            <a:extLst>
              <a:ext uri="{FF2B5EF4-FFF2-40B4-BE49-F238E27FC236}">
                <a16:creationId xmlns:a16="http://schemas.microsoft.com/office/drawing/2014/main" id="{0DD6072A-866D-4940-A1A7-F5279DA51134}"/>
              </a:ext>
            </a:extLst>
          </p:cNvPr>
          <p:cNvCxnSpPr>
            <a:cxnSpLocks/>
          </p:cNvCxnSpPr>
          <p:nvPr/>
        </p:nvCxnSpPr>
        <p:spPr>
          <a:xfrm>
            <a:off x="1915098" y="5313517"/>
            <a:ext cx="2734020" cy="514406"/>
          </a:xfrm>
          <a:prstGeom prst="curvedConnector3">
            <a:avLst>
              <a:gd name="adj1" fmla="val -12371"/>
            </a:avLst>
          </a:prstGeom>
          <a:ln w="12700"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03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-18024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655" y="1569656"/>
            <a:ext cx="1627080" cy="5873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Manrope"/>
              </a:rPr>
              <a:t>Авторизация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1F8221-B57A-4C9D-874D-9ACF76C2DC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4406" y="1317883"/>
            <a:ext cx="5439394" cy="2391067"/>
          </a:xfrm>
          <a:prstGeom prst="rect">
            <a:avLst/>
          </a:prstGeom>
          <a:ln>
            <a:solidFill>
              <a:srgbClr val="38512F"/>
            </a:solidFill>
          </a:ln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AB2A264-0371-47D1-AA4B-598B005A20E6}"/>
              </a:ext>
            </a:extLst>
          </p:cNvPr>
          <p:cNvSpPr txBox="1">
            <a:spLocks/>
          </p:cNvSpPr>
          <p:nvPr/>
        </p:nvSpPr>
        <p:spPr>
          <a:xfrm>
            <a:off x="8084964" y="4552127"/>
            <a:ext cx="1630062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Manrope"/>
              </a:rPr>
              <a:t>Регистрация</a:t>
            </a:r>
          </a:p>
        </p:txBody>
      </p:sp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FCEE5B74-CF80-4B80-BF64-B71598759BD6}"/>
              </a:ext>
            </a:extLst>
          </p:cNvPr>
          <p:cNvSpPr/>
          <p:nvPr/>
        </p:nvSpPr>
        <p:spPr>
          <a:xfrm>
            <a:off x="3342473" y="2018005"/>
            <a:ext cx="2424938" cy="543929"/>
          </a:xfrm>
          <a:custGeom>
            <a:avLst/>
            <a:gdLst>
              <a:gd name="connsiteX0" fmla="*/ 139826 w 2424938"/>
              <a:gd name="connsiteY0" fmla="*/ 0 h 543929"/>
              <a:gd name="connsiteX1" fmla="*/ 9197 w 2424938"/>
              <a:gd name="connsiteY1" fmla="*/ 220718 h 543929"/>
              <a:gd name="connsiteX2" fmla="*/ 365048 w 2424938"/>
              <a:gd name="connsiteY2" fmla="*/ 360355 h 543929"/>
              <a:gd name="connsiteX3" fmla="*/ 1360527 w 2424938"/>
              <a:gd name="connsiteY3" fmla="*/ 427922 h 543929"/>
              <a:gd name="connsiteX4" fmla="*/ 1504669 w 2424938"/>
              <a:gd name="connsiteY4" fmla="*/ 337833 h 543929"/>
              <a:gd name="connsiteX5" fmla="*/ 1328996 w 2424938"/>
              <a:gd name="connsiteY5" fmla="*/ 315311 h 543929"/>
              <a:gd name="connsiteX6" fmla="*/ 1279448 w 2424938"/>
              <a:gd name="connsiteY6" fmla="*/ 409904 h 543929"/>
              <a:gd name="connsiteX7" fmla="*/ 1522687 w 2424938"/>
              <a:gd name="connsiteY7" fmla="*/ 536028 h 543929"/>
              <a:gd name="connsiteX8" fmla="*/ 2405556 w 2424938"/>
              <a:gd name="connsiteY8" fmla="*/ 531524 h 543929"/>
              <a:gd name="connsiteX9" fmla="*/ 2046521 w 2424938"/>
              <a:gd name="connsiteY9" fmla="*/ 538439 h 54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4938" h="543929">
                <a:moveTo>
                  <a:pt x="139826" y="0"/>
                </a:moveTo>
                <a:cubicBezTo>
                  <a:pt x="55743" y="80329"/>
                  <a:pt x="-28340" y="160659"/>
                  <a:pt x="9197" y="220718"/>
                </a:cubicBezTo>
                <a:cubicBezTo>
                  <a:pt x="46734" y="280777"/>
                  <a:pt x="139826" y="325821"/>
                  <a:pt x="365048" y="360355"/>
                </a:cubicBezTo>
                <a:cubicBezTo>
                  <a:pt x="590270" y="394889"/>
                  <a:pt x="1170590" y="431676"/>
                  <a:pt x="1360527" y="427922"/>
                </a:cubicBezTo>
                <a:cubicBezTo>
                  <a:pt x="1550464" y="424168"/>
                  <a:pt x="1509924" y="356602"/>
                  <a:pt x="1504669" y="337833"/>
                </a:cubicBezTo>
                <a:cubicBezTo>
                  <a:pt x="1499414" y="319064"/>
                  <a:pt x="1366533" y="303299"/>
                  <a:pt x="1328996" y="315311"/>
                </a:cubicBezTo>
                <a:cubicBezTo>
                  <a:pt x="1291459" y="327323"/>
                  <a:pt x="1247166" y="373118"/>
                  <a:pt x="1279448" y="409904"/>
                </a:cubicBezTo>
                <a:cubicBezTo>
                  <a:pt x="1311730" y="446690"/>
                  <a:pt x="1335002" y="515758"/>
                  <a:pt x="1522687" y="536028"/>
                </a:cubicBezTo>
                <a:cubicBezTo>
                  <a:pt x="1710372" y="556298"/>
                  <a:pt x="2318250" y="531122"/>
                  <a:pt x="2405556" y="531524"/>
                </a:cubicBezTo>
                <a:cubicBezTo>
                  <a:pt x="2492862" y="531926"/>
                  <a:pt x="2269691" y="535182"/>
                  <a:pt x="2046521" y="538439"/>
                </a:cubicBezTo>
              </a:path>
            </a:pathLst>
          </a:custGeom>
          <a:noFill/>
          <a:ln>
            <a:solidFill>
              <a:srgbClr val="385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60A4A20C-DFEF-4438-945F-68976B2B9EF4}"/>
              </a:ext>
            </a:extLst>
          </p:cNvPr>
          <p:cNvCxnSpPr>
            <a:cxnSpLocks/>
          </p:cNvCxnSpPr>
          <p:nvPr/>
        </p:nvCxnSpPr>
        <p:spPr>
          <a:xfrm>
            <a:off x="5714820" y="2548831"/>
            <a:ext cx="105183" cy="0"/>
          </a:xfrm>
          <a:prstGeom prst="straightConnector1">
            <a:avLst/>
          </a:prstGeom>
          <a:ln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Дуга 44">
            <a:extLst>
              <a:ext uri="{FF2B5EF4-FFF2-40B4-BE49-F238E27FC236}">
                <a16:creationId xmlns:a16="http://schemas.microsoft.com/office/drawing/2014/main" id="{B1BE3ADD-7EDE-4863-AC0A-80E105A20BED}"/>
              </a:ext>
            </a:extLst>
          </p:cNvPr>
          <p:cNvSpPr/>
          <p:nvPr/>
        </p:nvSpPr>
        <p:spPr>
          <a:xfrm flipV="1">
            <a:off x="4403735" y="4543529"/>
            <a:ext cx="4464380" cy="1034360"/>
          </a:xfrm>
          <a:prstGeom prst="arc">
            <a:avLst>
              <a:gd name="adj1" fmla="val 16200000"/>
              <a:gd name="adj2" fmla="val 1"/>
            </a:avLst>
          </a:prstGeom>
          <a:ln w="12700">
            <a:solidFill>
              <a:srgbClr val="385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1747CDE-2967-4F63-9173-9B5D02EC65A7}"/>
              </a:ext>
            </a:extLst>
          </p:cNvPr>
          <p:cNvCxnSpPr/>
          <p:nvPr/>
        </p:nvCxnSpPr>
        <p:spPr>
          <a:xfrm flipH="1">
            <a:off x="6566547" y="5577889"/>
            <a:ext cx="156504" cy="0"/>
          </a:xfrm>
          <a:prstGeom prst="straightConnector1">
            <a:avLst/>
          </a:prstGeom>
          <a:ln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75F81F2-6F89-40DD-ADDF-8532C165D2F1}"/>
              </a:ext>
            </a:extLst>
          </p:cNvPr>
          <p:cNvSpPr txBox="1"/>
          <p:nvPr/>
        </p:nvSpPr>
        <p:spPr>
          <a:xfrm flipH="1">
            <a:off x="530461" y="521628"/>
            <a:ext cx="613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38512F"/>
                </a:solidFill>
                <a:latin typeface="Manrope"/>
              </a:rPr>
              <a:t>Авторизация </a:t>
            </a:r>
            <a:r>
              <a:rPr lang="en-US" sz="4000" dirty="0">
                <a:solidFill>
                  <a:srgbClr val="38512F"/>
                </a:solidFill>
                <a:latin typeface="Manrope"/>
              </a:rPr>
              <a:t>/ </a:t>
            </a:r>
            <a:r>
              <a:rPr lang="ru-RU" sz="4000" dirty="0">
                <a:solidFill>
                  <a:srgbClr val="38512F"/>
                </a:solidFill>
                <a:latin typeface="Manrope"/>
              </a:rPr>
              <a:t>Регистрация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4A3811-1F26-4679-82D5-18B324F9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36" y="3951118"/>
            <a:ext cx="5439394" cy="2405232"/>
          </a:xfrm>
          <a:prstGeom prst="rect">
            <a:avLst/>
          </a:prstGeom>
          <a:ln>
            <a:solidFill>
              <a:srgbClr val="38512F"/>
            </a:solidFill>
          </a:ln>
        </p:spPr>
      </p:pic>
    </p:spTree>
    <p:extLst>
      <p:ext uri="{BB962C8B-B14F-4D97-AF65-F5344CB8AC3E}">
        <p14:creationId xmlns:p14="http://schemas.microsoft.com/office/powerpoint/2010/main" val="423083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99" y="553122"/>
            <a:ext cx="6210300" cy="561991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38512F"/>
                </a:solidFill>
                <a:latin typeface="Manrope"/>
              </a:rPr>
              <a:t>Список занятий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07430F-36B7-4E9B-967E-3B76ED7190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4298"/>
          <a:stretch/>
        </p:blipFill>
        <p:spPr>
          <a:xfrm>
            <a:off x="3581401" y="1174847"/>
            <a:ext cx="5017306" cy="5364065"/>
          </a:xfrm>
          <a:prstGeom prst="rect">
            <a:avLst/>
          </a:prstGeom>
          <a:ln>
            <a:solidFill>
              <a:srgbClr val="38512F"/>
            </a:solidFill>
          </a:ln>
        </p:spPr>
      </p:pic>
    </p:spTree>
    <p:extLst>
      <p:ext uri="{BB962C8B-B14F-4D97-AF65-F5344CB8AC3E}">
        <p14:creationId xmlns:p14="http://schemas.microsoft.com/office/powerpoint/2010/main" val="280835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114C-0A1A-4271-A98A-02CE98F20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15E42-EFBA-4F3E-9D04-594DB1CF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99" y="553122"/>
            <a:ext cx="6210300" cy="561991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38512F"/>
                </a:solidFill>
                <a:latin typeface="Manrope"/>
              </a:rPr>
              <a:t>Прохождение урока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7D8D92-28D8-4C33-BA1E-C57FC683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FAAB-B102-4B15-B73E-E5ED2A504B44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32AE3D-291E-45B2-B7AA-BAC6EA2C7C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3844" y="1839369"/>
            <a:ext cx="4225415" cy="1870626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D9D2BF-B7AD-4321-98ED-F77977215E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7903" y="1839369"/>
            <a:ext cx="4255453" cy="1870626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49754B-6947-42C0-8852-0246E20AC47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3844" y="4434252"/>
            <a:ext cx="4225415" cy="1870626"/>
          </a:xfrm>
          <a:prstGeom prst="rect">
            <a:avLst/>
          </a:prstGeom>
          <a:ln>
            <a:solidFill>
              <a:srgbClr val="38512F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7EFC10-9595-4593-B112-0817C614102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7903" y="4434252"/>
            <a:ext cx="4245393" cy="1870626"/>
          </a:xfrm>
          <a:prstGeom prst="rect">
            <a:avLst/>
          </a:prstGeom>
          <a:ln>
            <a:solidFill>
              <a:srgbClr val="38512F"/>
            </a:solidFill>
          </a:ln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9FE0781-B180-493B-9C09-DF61496F6DEA}"/>
              </a:ext>
            </a:extLst>
          </p:cNvPr>
          <p:cNvSpPr txBox="1">
            <a:spLocks/>
          </p:cNvSpPr>
          <p:nvPr/>
        </p:nvSpPr>
        <p:spPr>
          <a:xfrm>
            <a:off x="813844" y="1418828"/>
            <a:ext cx="2409200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Теоретический блок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998AB64-8A77-441D-A6EE-7E423E444073}"/>
              </a:ext>
            </a:extLst>
          </p:cNvPr>
          <p:cNvSpPr txBox="1">
            <a:spLocks/>
          </p:cNvSpPr>
          <p:nvPr/>
        </p:nvSpPr>
        <p:spPr>
          <a:xfrm>
            <a:off x="6483967" y="1418748"/>
            <a:ext cx="2409200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Блок с заданием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091D405-0608-4E92-9B98-047F35D8B1E3}"/>
              </a:ext>
            </a:extLst>
          </p:cNvPr>
          <p:cNvSpPr txBox="1">
            <a:spLocks/>
          </p:cNvSpPr>
          <p:nvPr/>
        </p:nvSpPr>
        <p:spPr>
          <a:xfrm>
            <a:off x="813844" y="3987984"/>
            <a:ext cx="2409200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Результат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E300A2A-971C-4197-B467-3922C5EA65F2}"/>
              </a:ext>
            </a:extLst>
          </p:cNvPr>
          <p:cNvSpPr txBox="1">
            <a:spLocks/>
          </p:cNvSpPr>
          <p:nvPr/>
        </p:nvSpPr>
        <p:spPr>
          <a:xfrm>
            <a:off x="6483967" y="4013631"/>
            <a:ext cx="2409200" cy="36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anrope"/>
              </a:rPr>
              <a:t>Конечный результат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A71B384-CA5F-491E-B5D7-FDBC7D9B0B2C}"/>
              </a:ext>
            </a:extLst>
          </p:cNvPr>
          <p:cNvCxnSpPr/>
          <p:nvPr/>
        </p:nvCxnSpPr>
        <p:spPr>
          <a:xfrm>
            <a:off x="5108841" y="2707804"/>
            <a:ext cx="1316132" cy="0"/>
          </a:xfrm>
          <a:prstGeom prst="straightConnector1">
            <a:avLst/>
          </a:prstGeom>
          <a:ln w="12700"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2DB58F5-8196-4845-B79B-EB91BCFE2EE9}"/>
              </a:ext>
            </a:extLst>
          </p:cNvPr>
          <p:cNvCxnSpPr/>
          <p:nvPr/>
        </p:nvCxnSpPr>
        <p:spPr>
          <a:xfrm>
            <a:off x="5108841" y="5228830"/>
            <a:ext cx="1316132" cy="0"/>
          </a:xfrm>
          <a:prstGeom prst="straightConnector1">
            <a:avLst/>
          </a:prstGeom>
          <a:ln w="12700"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2E7F44F8-E570-4BD2-ABD8-1DEB2AD27E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2189" y="3709995"/>
            <a:ext cx="1322784" cy="802738"/>
          </a:xfrm>
          <a:prstGeom prst="curvedConnector3">
            <a:avLst>
              <a:gd name="adj1" fmla="val 50000"/>
            </a:avLst>
          </a:prstGeom>
          <a:ln w="12700">
            <a:solidFill>
              <a:srgbClr val="385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5891AD1-DE2B-403B-A9BF-97C0F0861E4B}"/>
              </a:ext>
            </a:extLst>
          </p:cNvPr>
          <p:cNvGrpSpPr/>
          <p:nvPr/>
        </p:nvGrpSpPr>
        <p:grpSpPr>
          <a:xfrm>
            <a:off x="2308793" y="1595637"/>
            <a:ext cx="1230429" cy="325278"/>
            <a:chOff x="2317634" y="1616236"/>
            <a:chExt cx="1230429" cy="325278"/>
          </a:xfrm>
        </p:grpSpPr>
        <p:sp>
          <p:nvSpPr>
            <p:cNvPr id="32" name="Дуга 31">
              <a:extLst>
                <a:ext uri="{FF2B5EF4-FFF2-40B4-BE49-F238E27FC236}">
                  <a16:creationId xmlns:a16="http://schemas.microsoft.com/office/drawing/2014/main" id="{85414964-CD26-41CE-B1FC-9774C1657A66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0" name="Соединитель: изогнутый 39">
              <a:extLst>
                <a:ext uri="{FF2B5EF4-FFF2-40B4-BE49-F238E27FC236}">
                  <a16:creationId xmlns:a16="http://schemas.microsoft.com/office/drawing/2014/main" id="{2DE2F599-16B0-40C5-8F81-1954FA9EED8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DAC77C86-6F5F-4122-8F88-BFBAD1E0F294}"/>
              </a:ext>
            </a:extLst>
          </p:cNvPr>
          <p:cNvGrpSpPr/>
          <p:nvPr/>
        </p:nvGrpSpPr>
        <p:grpSpPr>
          <a:xfrm>
            <a:off x="7662738" y="1595637"/>
            <a:ext cx="1230429" cy="325278"/>
            <a:chOff x="2317634" y="1616236"/>
            <a:chExt cx="1230429" cy="325278"/>
          </a:xfrm>
        </p:grpSpPr>
        <p:sp>
          <p:nvSpPr>
            <p:cNvPr id="44" name="Дуга 43">
              <a:extLst>
                <a:ext uri="{FF2B5EF4-FFF2-40B4-BE49-F238E27FC236}">
                  <a16:creationId xmlns:a16="http://schemas.microsoft.com/office/drawing/2014/main" id="{B242F7B4-0AAD-4DDA-84A5-130ACD304B4E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5" name="Соединитель: изогнутый 44">
              <a:extLst>
                <a:ext uri="{FF2B5EF4-FFF2-40B4-BE49-F238E27FC236}">
                  <a16:creationId xmlns:a16="http://schemas.microsoft.com/office/drawing/2014/main" id="{220C61A0-F925-4BC6-9A29-00B070003DF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48805E8-EE7A-4BE3-9D39-D23D12C60FC3}"/>
              </a:ext>
            </a:extLst>
          </p:cNvPr>
          <p:cNvGrpSpPr/>
          <p:nvPr/>
        </p:nvGrpSpPr>
        <p:grpSpPr>
          <a:xfrm>
            <a:off x="1320665" y="4185569"/>
            <a:ext cx="1230429" cy="325278"/>
            <a:chOff x="2317634" y="1616236"/>
            <a:chExt cx="1230429" cy="325278"/>
          </a:xfrm>
        </p:grpSpPr>
        <p:sp>
          <p:nvSpPr>
            <p:cNvPr id="47" name="Дуга 46">
              <a:extLst>
                <a:ext uri="{FF2B5EF4-FFF2-40B4-BE49-F238E27FC236}">
                  <a16:creationId xmlns:a16="http://schemas.microsoft.com/office/drawing/2014/main" id="{3253DFFF-A3CF-4AEB-B8FA-371169C2A085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8" name="Соединитель: изогнутый 47">
              <a:extLst>
                <a:ext uri="{FF2B5EF4-FFF2-40B4-BE49-F238E27FC236}">
                  <a16:creationId xmlns:a16="http://schemas.microsoft.com/office/drawing/2014/main" id="{7E1CC761-5FE4-4416-892C-E7E502B8F4E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CC29A175-A65F-472F-8C56-F3236E9B8211}"/>
              </a:ext>
            </a:extLst>
          </p:cNvPr>
          <p:cNvGrpSpPr/>
          <p:nvPr/>
        </p:nvGrpSpPr>
        <p:grpSpPr>
          <a:xfrm>
            <a:off x="7995384" y="4194272"/>
            <a:ext cx="1230429" cy="325278"/>
            <a:chOff x="2317634" y="1616236"/>
            <a:chExt cx="1230429" cy="325278"/>
          </a:xfrm>
        </p:grpSpPr>
        <p:sp>
          <p:nvSpPr>
            <p:cNvPr id="50" name="Дуга 49">
              <a:extLst>
                <a:ext uri="{FF2B5EF4-FFF2-40B4-BE49-F238E27FC236}">
                  <a16:creationId xmlns:a16="http://schemas.microsoft.com/office/drawing/2014/main" id="{F2542D1A-96E1-4E50-9F69-AA16DA500FDB}"/>
                </a:ext>
              </a:extLst>
            </p:cNvPr>
            <p:cNvSpPr/>
            <p:nvPr/>
          </p:nvSpPr>
          <p:spPr>
            <a:xfrm>
              <a:off x="2317634" y="1616236"/>
              <a:ext cx="1217833" cy="325278"/>
            </a:xfrm>
            <a:prstGeom prst="arc">
              <a:avLst>
                <a:gd name="adj1" fmla="val 15972062"/>
                <a:gd name="adj2" fmla="val 0"/>
              </a:avLst>
            </a:prstGeom>
            <a:ln w="12700">
              <a:solidFill>
                <a:srgbClr val="385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1" name="Соединитель: изогнутый 50">
              <a:extLst>
                <a:ext uri="{FF2B5EF4-FFF2-40B4-BE49-F238E27FC236}">
                  <a16:creationId xmlns:a16="http://schemas.microsoft.com/office/drawing/2014/main" id="{58FD671F-30FD-407B-B499-BE685EA25AC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0658" y="1801966"/>
              <a:ext cx="62214" cy="12596"/>
            </a:xfrm>
            <a:prstGeom prst="curvedConnector3">
              <a:avLst/>
            </a:prstGeom>
            <a:ln>
              <a:solidFill>
                <a:srgbClr val="3851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73200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7149</TotalTime>
  <Words>337</Words>
  <Application>Microsoft Office PowerPoint</Application>
  <PresentationFormat>Широкоэкранный</PresentationFormat>
  <Paragraphs>104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Manrope</vt:lpstr>
      <vt:lpstr>Times New Roman</vt:lpstr>
      <vt:lpstr>Тема Office</vt:lpstr>
      <vt:lpstr>Презентация PowerPoint</vt:lpstr>
      <vt:lpstr>Актуальность проекта</vt:lpstr>
      <vt:lpstr>Цель и задачи</vt:lpstr>
      <vt:lpstr>Диаграмма вариантов использования</vt:lpstr>
      <vt:lpstr>Главная страница</vt:lpstr>
      <vt:lpstr>Что такое TatarLingo?</vt:lpstr>
      <vt:lpstr>Авторизация</vt:lpstr>
      <vt:lpstr>Список занятий</vt:lpstr>
      <vt:lpstr>Прохождение урока</vt:lpstr>
      <vt:lpstr>Список материалов для дополнительного изучения</vt:lpstr>
      <vt:lpstr>Список мероприятий</vt:lpstr>
      <vt:lpstr>Страница администратора</vt:lpstr>
      <vt:lpstr>Окна для работы с уроками</vt:lpstr>
      <vt:lpstr>Окна для работы с материалами</vt:lpstr>
      <vt:lpstr>Окна для работы с мероприятиями</vt:lpstr>
      <vt:lpstr>Заключение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</dc:title>
  <dc:creator>Никита Забелин</dc:creator>
  <cp:lastModifiedBy>Гульназ Юнусова</cp:lastModifiedBy>
  <cp:revision>154</cp:revision>
  <dcterms:created xsi:type="dcterms:W3CDTF">2021-05-24T17:03:15Z</dcterms:created>
  <dcterms:modified xsi:type="dcterms:W3CDTF">2024-06-16T21:57:30Z</dcterms:modified>
</cp:coreProperties>
</file>